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61" r:id="rId5"/>
    <p:sldId id="425" r:id="rId6"/>
    <p:sldId id="416" r:id="rId7"/>
    <p:sldId id="433" r:id="rId8"/>
    <p:sldId id="420" r:id="rId9"/>
    <p:sldId id="431" r:id="rId10"/>
    <p:sldId id="432" r:id="rId11"/>
    <p:sldId id="427" r:id="rId12"/>
    <p:sldId id="390" r:id="rId13"/>
    <p:sldId id="393" r:id="rId14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CE8E2D6-1941-438D-8C7E-A06C621038E3}">
          <p14:sldIdLst>
            <p14:sldId id="261"/>
            <p14:sldId id="425"/>
            <p14:sldId id="416"/>
            <p14:sldId id="433"/>
            <p14:sldId id="420"/>
            <p14:sldId id="431"/>
            <p14:sldId id="432"/>
            <p14:sldId id="427"/>
            <p14:sldId id="390"/>
            <p14:sldId id="39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ARPE, RHONA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A8B"/>
    <a:srgbClr val="2C3841"/>
    <a:srgbClr val="9F3515"/>
    <a:srgbClr val="E85E12"/>
    <a:srgbClr val="DE481C"/>
    <a:srgbClr val="9BA7B0"/>
    <a:srgbClr val="5524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441" autoAdjust="0"/>
    <p:restoredTop sz="60523" autoAdjust="0"/>
  </p:normalViewPr>
  <p:slideViewPr>
    <p:cSldViewPr snapToGrid="0" snapToObjects="1" showGuides="1">
      <p:cViewPr varScale="1">
        <p:scale>
          <a:sx n="80" d="100"/>
          <a:sy n="80" d="100"/>
        </p:scale>
        <p:origin x="-112" y="-136"/>
      </p:cViewPr>
      <p:guideLst>
        <p:guide orient="horz"/>
        <p:guide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72" d="100"/>
          <a:sy n="72" d="100"/>
        </p:scale>
        <p:origin x="-2268" y="-96"/>
      </p:cViewPr>
      <p:guideLst>
        <p:guide orient="horz" pos="2880"/>
        <p:guide orient="horz" pos="3127"/>
        <p:guide pos="216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commentAuthors" Target="commentAuthors.xml"/><Relationship Id="rId19" Type="http://schemas.openxmlformats.org/officeDocument/2006/relationships/presProps" Target="presProp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sz="1100" dirty="0">
              <a:solidFill>
                <a:srgbClr val="2C3841"/>
              </a:solidFill>
              <a:latin typeface="Corbel"/>
              <a:cs typeface="Corbe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F4E53-F32D-E643-8E4A-00EAFEAC0BDF}" type="datetimeFigureOut">
              <a:rPr lang="en-US" sz="1100" smtClean="0">
                <a:solidFill>
                  <a:srgbClr val="2C3841"/>
                </a:solidFill>
                <a:latin typeface="Corbel"/>
                <a:cs typeface="Corbel"/>
              </a:rPr>
              <a:pPr/>
              <a:t>01/04/2015</a:t>
            </a:fld>
            <a:endParaRPr lang="en-GB" sz="1100" dirty="0">
              <a:solidFill>
                <a:srgbClr val="2C3841"/>
              </a:solidFill>
              <a:latin typeface="Corbel"/>
              <a:cs typeface="Corbe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sz="1100" dirty="0">
              <a:solidFill>
                <a:srgbClr val="2C3841"/>
              </a:solidFill>
              <a:latin typeface="Corbel"/>
              <a:cs typeface="Corbe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C3291-B1ED-4249-AE87-332ED060E6C6}" type="slidenum">
              <a:rPr lang="en-GB" sz="1100" b="1" smtClean="0">
                <a:solidFill>
                  <a:srgbClr val="2C3841"/>
                </a:solidFill>
                <a:latin typeface="Corbel"/>
                <a:cs typeface="Corbel"/>
              </a:rPr>
              <a:pPr/>
              <a:t>‹#›</a:t>
            </a:fld>
            <a:endParaRPr lang="en-GB" sz="1100" b="1" dirty="0">
              <a:solidFill>
                <a:srgbClr val="2C3841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8023173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100">
                <a:solidFill>
                  <a:srgbClr val="2C3841"/>
                </a:solidFill>
                <a:latin typeface="Corbel"/>
                <a:cs typeface="Corbel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100">
                <a:solidFill>
                  <a:srgbClr val="2C3841"/>
                </a:solidFill>
                <a:latin typeface="Corbel"/>
                <a:cs typeface="Corbel"/>
              </a:defRPr>
            </a:lvl1pPr>
          </a:lstStyle>
          <a:p>
            <a:fld id="{46529CBB-F0FF-9842-BA64-0F347ABD5093}" type="datetimeFigureOut">
              <a:rPr lang="en-US" smtClean="0"/>
              <a:pPr/>
              <a:t>01/04/2015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>
                <a:solidFill>
                  <a:srgbClr val="2C3841"/>
                </a:solidFill>
                <a:latin typeface="Corbel"/>
                <a:cs typeface="Corbel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 b="1">
                <a:latin typeface="Corbel"/>
                <a:cs typeface="Corbel"/>
              </a:defRPr>
            </a:lvl1pPr>
          </a:lstStyle>
          <a:p>
            <a:fld id="{6B37C837-5377-6648-AD34-4D4FC0F568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5837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rgbClr val="2C3841"/>
        </a:solidFill>
        <a:latin typeface="Corbel"/>
        <a:ea typeface="+mn-ea"/>
        <a:cs typeface="Corbel"/>
      </a:defRPr>
    </a:lvl1pPr>
    <a:lvl2pPr marL="457200" algn="l" defTabSz="457200" rtl="0" eaLnBrk="1" latinLnBrk="0" hangingPunct="1">
      <a:defRPr sz="1200" kern="1200">
        <a:solidFill>
          <a:srgbClr val="2C3841"/>
        </a:solidFill>
        <a:latin typeface="Corbel"/>
        <a:ea typeface="+mn-ea"/>
        <a:cs typeface="Corbel"/>
      </a:defRPr>
    </a:lvl2pPr>
    <a:lvl3pPr marL="914400" algn="l" defTabSz="457200" rtl="0" eaLnBrk="1" latinLnBrk="0" hangingPunct="1">
      <a:defRPr sz="1200" kern="1200">
        <a:solidFill>
          <a:srgbClr val="2C3841"/>
        </a:solidFill>
        <a:latin typeface="Corbel"/>
        <a:ea typeface="+mn-ea"/>
        <a:cs typeface="Corbel"/>
      </a:defRPr>
    </a:lvl3pPr>
    <a:lvl4pPr marL="1371600" algn="l" defTabSz="457200" rtl="0" eaLnBrk="1" latinLnBrk="0" hangingPunct="1">
      <a:defRPr sz="1200" kern="1200">
        <a:solidFill>
          <a:srgbClr val="2C3841"/>
        </a:solidFill>
        <a:latin typeface="Corbel"/>
        <a:ea typeface="+mn-ea"/>
        <a:cs typeface="Corbel"/>
      </a:defRPr>
    </a:lvl4pPr>
    <a:lvl5pPr marL="1828800" algn="l" defTabSz="457200" rtl="0" eaLnBrk="1" latinLnBrk="0" hangingPunct="1">
      <a:defRPr sz="1200" kern="1200">
        <a:solidFill>
          <a:srgbClr val="2C3841"/>
        </a:solidFill>
        <a:latin typeface="Corbel"/>
        <a:ea typeface="+mn-ea"/>
        <a:cs typeface="Corbel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Relationship Id="rId3" Type="http://schemas.openxmlformats.org/officeDocument/2006/relationships/hyperlink" Target="http://digitalstudent.jiscinvolve.org/wp/fe-and-skills-digital-student-study/agenda-for-events/" TargetMode="Externa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baseline="0" dirty="0" smtClean="0">
                <a:solidFill>
                  <a:srgbClr val="2C3841"/>
                </a:solidFill>
              </a:rPr>
              <a:t>Housekeeping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baseline="0" dirty="0" smtClean="0">
                <a:solidFill>
                  <a:srgbClr val="2C3841"/>
                </a:solidFill>
              </a:rPr>
              <a:t>Fire drills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baseline="0" dirty="0" smtClean="0">
                <a:solidFill>
                  <a:srgbClr val="2C3841"/>
                </a:solidFill>
              </a:rPr>
              <a:t>Lunch and refreshments – make yourself known to catering staff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baseline="0" dirty="0" smtClean="0">
                <a:solidFill>
                  <a:srgbClr val="2C3841"/>
                </a:solidFill>
              </a:rPr>
              <a:t>Toilets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baseline="0" dirty="0" err="1" smtClean="0">
                <a:solidFill>
                  <a:srgbClr val="2C3841"/>
                </a:solidFill>
              </a:rPr>
              <a:t>Wifi</a:t>
            </a:r>
            <a:r>
              <a:rPr lang="en-US" sz="1200" b="0" baseline="0" dirty="0" smtClean="0">
                <a:solidFill>
                  <a:srgbClr val="2C3841"/>
                </a:solidFill>
              </a:rPr>
              <a:t> access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baseline="0" dirty="0" smtClean="0">
                <a:solidFill>
                  <a:srgbClr val="2C3841"/>
                </a:solidFill>
              </a:rPr>
              <a:t>Photos – approval and let us know if you don’t wish to be photographed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C837-5377-6648-AD34-4D4FC0F568FB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322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08B8F9A-E067-4592-98C3-9187CCBD1EFF}" type="slidenum">
              <a:rPr lang="en-GB"/>
              <a:pPr/>
              <a:t>2</a:t>
            </a:fld>
            <a:endParaRPr lang="en-GB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588" cy="3477498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r>
              <a:rPr lang="en-GB" dirty="0" smtClean="0"/>
              <a:t>An initial study reviewed existing evidence about </a:t>
            </a:r>
            <a:r>
              <a:rPr lang="en-GB" b="1" i="1" dirty="0" smtClean="0">
                <a:solidFill>
                  <a:schemeClr val="tx1"/>
                </a:solidFill>
              </a:rPr>
              <a:t>students' expectations and experiences of study in a digital environment. </a:t>
            </a:r>
            <a:r>
              <a:rPr lang="en-GB" dirty="0" smtClean="0"/>
              <a:t>This includes both:</a:t>
            </a:r>
          </a:p>
          <a:p>
            <a:pPr lvl="1"/>
            <a:r>
              <a:rPr lang="en-GB" i="1" dirty="0" smtClean="0">
                <a:solidFill>
                  <a:srgbClr val="B71A8B"/>
                </a:solidFill>
              </a:rPr>
              <a:t>digital environment generally</a:t>
            </a:r>
            <a:r>
              <a:rPr lang="en-GB" dirty="0" smtClean="0"/>
              <a:t> e.g. </a:t>
            </a:r>
            <a:r>
              <a:rPr lang="en-GB" dirty="0" err="1" smtClean="0"/>
              <a:t>wifi</a:t>
            </a:r>
            <a:r>
              <a:rPr lang="en-GB" dirty="0" smtClean="0"/>
              <a:t>, IT support, access to devices and printers</a:t>
            </a:r>
          </a:p>
          <a:p>
            <a:pPr lvl="1"/>
            <a:r>
              <a:rPr lang="en-GB" dirty="0" smtClean="0"/>
              <a:t>the </a:t>
            </a:r>
            <a:r>
              <a:rPr lang="en-GB" i="1" dirty="0" smtClean="0">
                <a:solidFill>
                  <a:srgbClr val="B71A8B"/>
                </a:solidFill>
              </a:rPr>
              <a:t>study environment in its digital aspects</a:t>
            </a:r>
            <a:r>
              <a:rPr lang="en-GB" dirty="0" smtClean="0"/>
              <a:t> e.g. how digital resources and media are used; what software students access, how they use their own devices and services to support learning</a:t>
            </a:r>
          </a:p>
          <a:p>
            <a:pPr lvl="1"/>
            <a:r>
              <a:rPr lang="en-GB" dirty="0" smtClean="0"/>
              <a:t>The study also looked at how universities collect, manage and analyse such information locally, and how they engage students in a productive dialogue about their digital experience. </a:t>
            </a:r>
            <a:endParaRPr lang="en-GB" dirty="0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fld id="{4050D93B-F8FB-44D2-ACCC-8AA81B9CE9FD}" type="slidenum">
              <a:rPr lang="en-GB">
                <a:solidFill>
                  <a:srgbClr val="2C3841"/>
                </a:solidFill>
                <a:latin typeface="+mn-lt" charset="0"/>
              </a:rPr>
              <a:pPr hangingPunct="1">
                <a:lnSpc>
                  <a:spcPct val="100000"/>
                </a:lnSpc>
                <a:buClrTx/>
                <a:buFontTx/>
                <a:buNone/>
              </a:pPr>
              <a:t>2</a:t>
            </a:fld>
            <a:endParaRPr lang="en-GB">
              <a:solidFill>
                <a:srgbClr val="2C3841"/>
              </a:solidFill>
              <a:latin typeface="+mn-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241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Lets remind you the team…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C837-5377-6648-AD34-4D4FC0F568FB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388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rgbClr val="2C3841"/>
                </a:solidFill>
                <a:effectLst/>
                <a:latin typeface="Corbel"/>
                <a:ea typeface="+mn-ea"/>
                <a:cs typeface="Corbel"/>
              </a:rPr>
              <a:t>This </a:t>
            </a:r>
            <a:r>
              <a:rPr lang="en-GB" sz="1200" kern="1200" dirty="0" err="1" smtClean="0">
                <a:solidFill>
                  <a:srgbClr val="2C3841"/>
                </a:solidFill>
                <a:effectLst/>
                <a:latin typeface="Corbel"/>
                <a:ea typeface="+mn-ea"/>
                <a:cs typeface="Corbel"/>
              </a:rPr>
              <a:t>Jisc</a:t>
            </a:r>
            <a:r>
              <a:rPr lang="en-GB" sz="1200" kern="1200" dirty="0" smtClean="0">
                <a:solidFill>
                  <a:srgbClr val="2C3841"/>
                </a:solidFill>
                <a:effectLst/>
                <a:latin typeface="Corbel"/>
                <a:ea typeface="+mn-ea"/>
                <a:cs typeface="Corbel"/>
              </a:rPr>
              <a:t> project is exploring FE learners’ expectations and experiences of technology and future work will expand the remit to the wider FE and Skills sector. </a:t>
            </a:r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rgbClr val="2C3841"/>
                </a:solidFill>
                <a:effectLst/>
                <a:latin typeface="Corbel"/>
                <a:ea typeface="+mn-ea"/>
                <a:cs typeface="Corbel"/>
              </a:rPr>
              <a:t>Building on earlier work, these consultation events are highly participative and will help answer questions such as: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C837-5377-6648-AD34-4D4FC0F568FB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0563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Reflection</a:t>
            </a:r>
            <a:r>
              <a:rPr lang="en-GB" baseline="0" dirty="0" smtClean="0"/>
              <a:t> point slide for the end of each session for a reminder for delegates to look at their </a:t>
            </a:r>
            <a:r>
              <a:rPr lang="en-GB" baseline="0" dirty="0" err="1" smtClean="0"/>
              <a:t>proforma</a:t>
            </a:r>
            <a:r>
              <a:rPr lang="en-GB" baseline="0" dirty="0" smtClean="0"/>
              <a:t> reflection form.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C837-5377-6648-AD34-4D4FC0F568FB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3036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5FF3208-D0CD-4615-9D3B-49F23ACAFABB}" type="slidenum">
              <a:rPr lang="en-GB"/>
              <a:pPr/>
              <a:t>8</a:t>
            </a:fld>
            <a:endParaRPr lang="en-GB"/>
          </a:p>
        </p:txBody>
      </p:sp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588" cy="36090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000" dirty="0"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fld id="{2EEE6A40-6077-41A1-B6E6-2377557CD870}" type="slidenum">
              <a:rPr lang="en-GB">
                <a:solidFill>
                  <a:srgbClr val="2C3841"/>
                </a:solidFill>
                <a:latin typeface="+mn-lt" charset="0"/>
              </a:rPr>
              <a:pPr hangingPunct="1">
                <a:lnSpc>
                  <a:spcPct val="100000"/>
                </a:lnSpc>
                <a:buClrTx/>
                <a:buFontTx/>
                <a:buNone/>
              </a:pPr>
              <a:t>8</a:t>
            </a:fld>
            <a:endParaRPr lang="en-GB">
              <a:solidFill>
                <a:srgbClr val="2C3841"/>
              </a:solidFill>
              <a:latin typeface="+mn-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123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25F6B85-BE3F-497A-A371-ED75AA04782D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574" cy="172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b="1" dirty="0" smtClean="0">
                <a:solidFill>
                  <a:srgbClr val="2C3841"/>
                </a:solidFill>
                <a:latin typeface="Arial" charset="0"/>
                <a:cs typeface="Arial Unicode MS" charset="0"/>
              </a:rPr>
              <a:t>All the resources are available</a:t>
            </a:r>
            <a:r>
              <a:rPr lang="en-GB" altLang="en-US" b="1" baseline="0" dirty="0" smtClean="0">
                <a:solidFill>
                  <a:srgbClr val="2C3841"/>
                </a:solidFill>
                <a:latin typeface="Arial" charset="0"/>
                <a:cs typeface="Arial Unicode MS" charset="0"/>
              </a:rPr>
              <a:t> on the Digital Student blog </a:t>
            </a:r>
            <a:r>
              <a:rPr lang="en-GB" sz="1200" u="sng" kern="1200" dirty="0" smtClean="0">
                <a:solidFill>
                  <a:srgbClr val="2C3841"/>
                </a:solidFill>
                <a:effectLst/>
                <a:latin typeface="Corbel"/>
                <a:ea typeface="+mn-ea"/>
                <a:cs typeface="Corbel"/>
                <a:hlinkClick r:id="rId3"/>
              </a:rPr>
              <a:t>http://digitalstudent.jiscinvolve.org/wp/fe-and-skills-digital-student-study/agenda-for-events/</a:t>
            </a:r>
            <a:endParaRPr lang="en-GB" sz="1200" kern="1200" dirty="0" smtClean="0">
              <a:solidFill>
                <a:srgbClr val="2C3841"/>
              </a:solidFill>
              <a:effectLst/>
              <a:latin typeface="Corbel"/>
              <a:ea typeface="+mn-ea"/>
              <a:cs typeface="Corbel"/>
            </a:endParaRPr>
          </a:p>
          <a:p>
            <a:pPr eaLnBrk="1" hangingPunct="1">
              <a:spcBef>
                <a:spcPct val="0"/>
              </a:spcBef>
            </a:pPr>
            <a:endParaRPr lang="en-GB" altLang="en-US" b="1" dirty="0">
              <a:solidFill>
                <a:srgbClr val="2C3841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0" y="0"/>
            <a:ext cx="1574" cy="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D5043E47-FECA-472F-A4D4-AF3B623F7D48}" type="slidenum">
              <a:rPr lang="en-GB" altLang="en-US">
                <a:solidFill>
                  <a:srgbClr val="2C3841"/>
                </a:solidFill>
                <a:latin typeface="+mn-lt" charset="0"/>
              </a:rPr>
              <a:pPr hangingPunct="1">
                <a:lnSpc>
                  <a:spcPct val="100000"/>
                </a:lnSpc>
              </a:pPr>
              <a:t>9</a:t>
            </a:fld>
            <a:endParaRPr lang="en-GB" altLang="en-US">
              <a:solidFill>
                <a:srgbClr val="2C3841"/>
              </a:solidFill>
              <a:latin typeface="+mn-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508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2C3841"/>
                </a:solidFill>
              </a:rPr>
              <a:t>Go to ‘View’ menu &gt; ‘Header and Footer…’ to edit the footers on this slide (click ‘Apply’ to change only the currently selected slide, or ‘Apply to All’ to change the footers</a:t>
            </a:r>
            <a:r>
              <a:rPr lang="en-US" sz="1200" b="1" baseline="0" dirty="0" smtClean="0">
                <a:solidFill>
                  <a:srgbClr val="2C3841"/>
                </a:solidFill>
              </a:rPr>
              <a:t> on all slides).</a:t>
            </a:r>
            <a:endParaRPr lang="en-US" sz="1200" b="1" dirty="0" smtClean="0">
              <a:solidFill>
                <a:srgbClr val="2C3841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C837-5377-6648-AD34-4D4FC0F568FB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0168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is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8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0000" y="3848492"/>
            <a:ext cx="7470000" cy="197490"/>
          </a:xfrm>
        </p:spPr>
        <p:txBody>
          <a:bodyPr>
            <a:sp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E481C"/>
              </a:buClr>
              <a:buSzPct val="120000"/>
              <a:buFont typeface="Lucida Grande"/>
              <a:buNone/>
              <a:tabLst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presentation subtitle</a:t>
            </a:r>
          </a:p>
        </p:txBody>
      </p:sp>
      <p:sp>
        <p:nvSpPr>
          <p:cNvPr id="25" name="Title 24"/>
          <p:cNvSpPr>
            <a:spLocks noGrp="1"/>
          </p:cNvSpPr>
          <p:nvPr>
            <p:ph type="title" hasCustomPrompt="1"/>
          </p:nvPr>
        </p:nvSpPr>
        <p:spPr>
          <a:xfrm>
            <a:off x="1440000" y="3420580"/>
            <a:ext cx="7470000" cy="377026"/>
          </a:xfrm>
        </p:spPr>
        <p:txBody>
          <a:bodyPr anchor="t" anchorCtr="0">
            <a:normAutofit/>
          </a:bodyPr>
          <a:lstStyle>
            <a:lvl1pPr algn="l">
              <a:lnSpc>
                <a:spcPct val="85000"/>
              </a:lnSpc>
              <a:defRPr sz="2800" b="1" i="0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edit presentation title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553200"/>
            <a:ext cx="1029600" cy="183600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fld id="{C750183E-5AE1-DC40-89B1-1CBB18EE30C8}" type="datetime1">
              <a:rPr lang="en-GB" smtClean="0"/>
              <a:pPr lvl="0"/>
              <a:t>20/05/2014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522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Jisc Slid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21/05/2014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Jisc Digital Student http://digitalstudent.jiscinvolve.org.uk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234000" y="4896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 userDrawn="1"/>
        </p:nvCxnSpPr>
        <p:spPr bwMode="auto">
          <a:xfrm>
            <a:off x="234001" y="522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 descr="2013_Jisc_Logo_RGB300(19.5mm)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00" y="0"/>
            <a:ext cx="701040" cy="40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302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isc Slide (End Slide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utterstock_129615650_handphone(tomedit2)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8743" y="637817"/>
            <a:ext cx="4691258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GB" dirty="0" smtClean="0"/>
              <a:t>Click to edit slide title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21/05/2014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Jisc Digital Student http://digitalstudent.jiscinvolve.org.uk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234000" y="4896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 userDrawn="1"/>
        </p:nvCxnSpPr>
        <p:spPr bwMode="auto">
          <a:xfrm>
            <a:off x="234001" y="522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 descr="2013_Jisc_Logo_RGB300(19.5mm)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00" y="0"/>
            <a:ext cx="701040" cy="40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925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isc Slide (End Slide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eletem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1020"/>
            <a:ext cx="7473696" cy="4602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edit slide title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21/05/2014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Jisc Digital Student http://digitalstudent.jiscinvolve.org.uk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234000" y="4896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 userDrawn="1"/>
        </p:nvCxnSpPr>
        <p:spPr bwMode="auto">
          <a:xfrm>
            <a:off x="234001" y="522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 descr="2013_Jisc_Logo_RGB300(19.5mm)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00" y="0"/>
            <a:ext cx="701040" cy="40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119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79512" y="4914002"/>
            <a:ext cx="1080120" cy="178030"/>
          </a:xfrm>
          <a:prstGeom prst="rect">
            <a:avLst/>
          </a:prstGeom>
        </p:spPr>
        <p:txBody>
          <a:bodyPr lIns="0" tIns="0" rIns="0" bIns="0"/>
          <a:lstStyle>
            <a:lvl1pPr>
              <a:defRPr sz="750" b="1" i="0">
                <a:solidFill>
                  <a:srgbClr val="9BA7B0"/>
                </a:solidFill>
                <a:latin typeface="Corbel"/>
                <a:cs typeface="Corbel"/>
              </a:defRPr>
            </a:lvl1pPr>
          </a:lstStyle>
          <a:p>
            <a:r>
              <a:rPr lang="en-US" smtClean="0"/>
              <a:t>21/05/2014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03648" y="4914002"/>
            <a:ext cx="6192688" cy="178030"/>
          </a:xfrm>
          <a:prstGeom prst="rect">
            <a:avLst/>
          </a:prstGeom>
        </p:spPr>
        <p:txBody>
          <a:bodyPr lIns="0" tIns="0" rIns="0" bIns="0"/>
          <a:lstStyle>
            <a:lvl1pPr>
              <a:defRPr sz="750" b="0" i="0">
                <a:solidFill>
                  <a:srgbClr val="9BA7B0"/>
                </a:solidFill>
                <a:latin typeface="Corbel"/>
                <a:cs typeface="Corbel"/>
              </a:defRPr>
            </a:lvl1pPr>
          </a:lstStyle>
          <a:p>
            <a:r>
              <a:rPr lang="nn-NO" smtClean="0"/>
              <a:t>Jisc Digital Student http://digitalstudent.jiscinvolve.org.uk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40352" y="4914002"/>
            <a:ext cx="1224136" cy="17803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750" b="1" i="0">
                <a:solidFill>
                  <a:srgbClr val="9BA7B0"/>
                </a:solidFill>
                <a:latin typeface="Corbel"/>
                <a:cs typeface="Corbel"/>
              </a:defRPr>
            </a:lvl1pPr>
          </a:lstStyle>
          <a:p>
            <a:fld id="{6EE4441F-50D6-0747-BB38-856ECDA8DBA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180000" y="4876006"/>
            <a:ext cx="8784976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rgbClr val="9BA7B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91680" y="158400"/>
            <a:ext cx="7272320" cy="388800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defRPr sz="2250">
                <a:solidFill>
                  <a:srgbClr val="0092CB"/>
                </a:solidFill>
                <a:latin typeface="Corbe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0000" y="1080000"/>
            <a:ext cx="8424000" cy="3600000"/>
          </a:xfrm>
          <a:prstGeom prst="rect">
            <a:avLst/>
          </a:prstGeom>
        </p:spPr>
        <p:txBody>
          <a:bodyPr vert="horz" lIns="0" tIns="0" rIns="0" bIns="0"/>
          <a:lstStyle>
            <a:lvl1pPr marL="243000" indent="-243000">
              <a:lnSpc>
                <a:spcPct val="100000"/>
              </a:lnSpc>
              <a:spcBef>
                <a:spcPts val="1800"/>
              </a:spcBef>
              <a:buClr>
                <a:srgbClr val="E85E12"/>
              </a:buClr>
              <a:buSzPct val="120000"/>
              <a:buFont typeface="Lucida Grande"/>
              <a:buChar char="»"/>
              <a:defRPr sz="1800" b="0">
                <a:solidFill>
                  <a:srgbClr val="2C3841"/>
                </a:solidFill>
                <a:latin typeface="Corbel"/>
                <a:cs typeface="Corbel"/>
              </a:defRPr>
            </a:lvl1pPr>
            <a:lvl2pPr marL="486000" indent="-243000">
              <a:lnSpc>
                <a:spcPct val="100000"/>
              </a:lnSpc>
              <a:spcBef>
                <a:spcPts val="900"/>
              </a:spcBef>
              <a:buClr>
                <a:srgbClr val="E85E12"/>
              </a:buClr>
              <a:buSzPct val="120000"/>
              <a:buFont typeface="Lucida Grande"/>
              <a:buChar char="›"/>
              <a:defRPr sz="1800" b="0">
                <a:solidFill>
                  <a:srgbClr val="2C3841"/>
                </a:solidFill>
                <a:latin typeface="Corbel"/>
                <a:cs typeface="Corbel"/>
              </a:defRPr>
            </a:lvl2pPr>
            <a:lvl3pPr marL="729000" indent="-243000">
              <a:lnSpc>
                <a:spcPct val="100000"/>
              </a:lnSpc>
              <a:spcBef>
                <a:spcPts val="450"/>
              </a:spcBef>
              <a:buClr>
                <a:srgbClr val="E85E12"/>
              </a:buClr>
              <a:buSzPct val="120000"/>
              <a:buFont typeface="Lucida Grande"/>
              <a:buChar char="›"/>
              <a:defRPr sz="1500" b="0">
                <a:solidFill>
                  <a:srgbClr val="2C3841"/>
                </a:solidFill>
                <a:latin typeface="Corbel"/>
                <a:cs typeface="Corbel"/>
              </a:defRPr>
            </a:lvl3pPr>
            <a:lvl4pPr marL="972000" indent="-243000">
              <a:lnSpc>
                <a:spcPct val="100000"/>
              </a:lnSpc>
              <a:spcBef>
                <a:spcPts val="450"/>
              </a:spcBef>
              <a:buClr>
                <a:srgbClr val="E85E12"/>
              </a:buClr>
              <a:buSzPct val="120000"/>
              <a:buFont typeface="Lucida Grande"/>
              <a:buChar char="›"/>
              <a:defRPr sz="1500" b="0">
                <a:solidFill>
                  <a:srgbClr val="2C3841"/>
                </a:solidFill>
                <a:latin typeface="Corbel"/>
                <a:cs typeface="Corbel"/>
              </a:defRPr>
            </a:lvl4pPr>
            <a:lvl5pPr marL="1134000" indent="-243000">
              <a:lnSpc>
                <a:spcPct val="100000"/>
              </a:lnSpc>
              <a:spcBef>
                <a:spcPts val="450"/>
              </a:spcBef>
              <a:buClr>
                <a:srgbClr val="E85E12"/>
              </a:buClr>
              <a:buSzPct val="120000"/>
              <a:buFont typeface="Lucida Grande"/>
              <a:buChar char="›"/>
              <a:defRPr sz="1500" b="0">
                <a:solidFill>
                  <a:srgbClr val="2C3841"/>
                </a:solidFill>
                <a:latin typeface="Corbel"/>
                <a:cs typeface="Corbel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80000" y="0"/>
            <a:ext cx="1223648" cy="540000"/>
            <a:chOff x="360000" y="0"/>
            <a:chExt cx="928800" cy="5400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360000" y="0"/>
              <a:ext cx="928800" cy="540000"/>
            </a:xfrm>
            <a:prstGeom prst="rect">
              <a:avLst/>
            </a:prstGeom>
            <a:solidFill>
              <a:srgbClr val="E85E1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4400" y="93600"/>
              <a:ext cx="703084" cy="3326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3561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isc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69736" y="1710000"/>
            <a:ext cx="7740264" cy="430887"/>
          </a:xfrm>
        </p:spPr>
        <p:txBody>
          <a:bodyPr wrap="square" anchor="t">
            <a:spAutoFit/>
          </a:bodyPr>
          <a:lstStyle>
            <a:lvl1pPr algn="l">
              <a:defRPr sz="2800" b="1" cap="none">
                <a:solidFill>
                  <a:schemeClr val="accent5"/>
                </a:solidFill>
              </a:defRPr>
            </a:lvl1pPr>
          </a:lstStyle>
          <a:p>
            <a:r>
              <a:rPr lang="en-GB" dirty="0" smtClean="0"/>
              <a:t>Click to edit section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736" y="2705036"/>
            <a:ext cx="7740264" cy="253916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800">
                <a:solidFill>
                  <a:srgbClr val="2C384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 section subtitle</a:t>
            </a:r>
          </a:p>
        </p:txBody>
      </p:sp>
      <p:pic>
        <p:nvPicPr>
          <p:cNvPr id="11" name="Picture 10" descr="2013_Jisc_Logo_RGB300(26mm)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00" y="0"/>
            <a:ext cx="935736" cy="54559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21/05/2014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Jisc Digital Student http://digitalstudent.jiscinvolve.org.uk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234000" y="4896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4571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isc Slide (1 co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GB" dirty="0" smtClean="0"/>
              <a:t>Click to edit slide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slide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21/05/2014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Jisc Digital Student http://digitalstudent.jiscinvolve.org.uk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234001" y="522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 userDrawn="1"/>
        </p:nvCxnSpPr>
        <p:spPr bwMode="auto">
          <a:xfrm>
            <a:off x="234000" y="4896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2013_Jisc_Logo_RGB300(19.5mm)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00" y="0"/>
            <a:ext cx="701040" cy="40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isc Slide (1 col + Heading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GB" dirty="0" smtClean="0"/>
              <a:t>Click to edit slide title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21/05/2014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Jisc Digital Student http://digitalstudent.jiscinvolve.org.uk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234000" y="1350000"/>
            <a:ext cx="8676000" cy="3420000"/>
          </a:xfrm>
        </p:spPr>
        <p:txBody>
          <a:bodyPr/>
          <a:lstStyle/>
          <a:p>
            <a:pPr lvl="0"/>
            <a:r>
              <a:rPr lang="en-GB" dirty="0" smtClean="0"/>
              <a:t>Click to edit slide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234001" y="522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 userDrawn="1"/>
        </p:nvCxnSpPr>
        <p:spPr bwMode="auto">
          <a:xfrm>
            <a:off x="234000" y="4896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Picture 8" descr="2013_Jisc_Logo_RGB300(19.5mm)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00" y="0"/>
            <a:ext cx="701040" cy="408432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34000" y="900000"/>
            <a:ext cx="8676000" cy="450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slide heading</a:t>
            </a:r>
          </a:p>
        </p:txBody>
      </p:sp>
    </p:spTree>
    <p:extLst>
      <p:ext uri="{BB962C8B-B14F-4D97-AF65-F5344CB8AC3E}">
        <p14:creationId xmlns:p14="http://schemas.microsoft.com/office/powerpoint/2010/main" val="2150827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Jisc Slide (2 co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GB" dirty="0" smtClean="0"/>
              <a:t>Click to edit slide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34000" y="900113"/>
            <a:ext cx="4140000" cy="3870000"/>
          </a:xfrm>
        </p:spPr>
        <p:txBody>
          <a:bodyPr/>
          <a:lstStyle>
            <a:lvl1pPr>
              <a:defRPr sz="2800">
                <a:solidFill>
                  <a:srgbClr val="2C3841"/>
                </a:solidFill>
              </a:defRPr>
            </a:lvl1pPr>
            <a:lvl2pPr>
              <a:defRPr sz="2800">
                <a:solidFill>
                  <a:srgbClr val="2C3841"/>
                </a:solidFill>
              </a:defRPr>
            </a:lvl2pPr>
            <a:lvl3pPr>
              <a:defRPr sz="2400">
                <a:solidFill>
                  <a:srgbClr val="2C3841"/>
                </a:solidFill>
              </a:defRPr>
            </a:lvl3pPr>
            <a:lvl4pPr>
              <a:defRPr sz="2400">
                <a:solidFill>
                  <a:srgbClr val="2C3841"/>
                </a:solidFill>
              </a:defRPr>
            </a:lvl4pPr>
            <a:lvl5pPr>
              <a:defRPr sz="2400">
                <a:solidFill>
                  <a:srgbClr val="2C384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slide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70001" y="900113"/>
            <a:ext cx="4140000" cy="38700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slide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21/05/2014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Jisc Digital Student http://digitalstudent.jiscinvolve.org.uk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234000" y="4896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 userDrawn="1"/>
        </p:nvCxnSpPr>
        <p:spPr bwMode="auto">
          <a:xfrm>
            <a:off x="234001" y="522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 descr="2013_Jisc_Logo_RGB300(19.5mm)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00" y="0"/>
            <a:ext cx="701040" cy="40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1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isc Slide (2 col + Heading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04000" y="0"/>
            <a:ext cx="7506000" cy="468000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GB" dirty="0" smtClean="0"/>
              <a:t>Click to edit slide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34000" y="900000"/>
            <a:ext cx="4140000" cy="450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slide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34000" y="1350000"/>
            <a:ext cx="4139999" cy="34200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slide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70001" y="900000"/>
            <a:ext cx="4140000" cy="450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slide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770000" y="1350000"/>
            <a:ext cx="4139999" cy="34200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slide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21/05/2014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Jisc Digital Student http://digitalstudent.jiscinvolve.org.uk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234000" y="4896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 userDrawn="1"/>
        </p:nvCxnSpPr>
        <p:spPr bwMode="auto">
          <a:xfrm>
            <a:off x="234001" y="522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Picture 12" descr="2013_Jisc_Logo_RGB300(19.5mm)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00" y="0"/>
            <a:ext cx="701040" cy="40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46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isc Slide (2 col + 2 cont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GB" dirty="0" smtClean="0"/>
              <a:t>Click to edit slide title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21/05/2014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Jisc Digital Student http://digitalstudent.jiscinvolve.org.uk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34000" y="900113"/>
            <a:ext cx="4140000" cy="3870000"/>
          </a:xfrm>
        </p:spPr>
        <p:txBody>
          <a:bodyPr/>
          <a:lstStyle>
            <a:lvl1pPr>
              <a:defRPr sz="2800">
                <a:solidFill>
                  <a:srgbClr val="2C3841"/>
                </a:solidFill>
              </a:defRPr>
            </a:lvl1pPr>
            <a:lvl2pPr>
              <a:defRPr sz="2800">
                <a:solidFill>
                  <a:srgbClr val="2C3841"/>
                </a:solidFill>
              </a:defRPr>
            </a:lvl2pPr>
            <a:lvl3pPr>
              <a:defRPr sz="2400">
                <a:solidFill>
                  <a:srgbClr val="2C3841"/>
                </a:solidFill>
              </a:defRPr>
            </a:lvl3pPr>
            <a:lvl4pPr>
              <a:defRPr sz="2400">
                <a:solidFill>
                  <a:srgbClr val="2C3841"/>
                </a:solidFill>
              </a:defRPr>
            </a:lvl4pPr>
            <a:lvl5pPr>
              <a:defRPr sz="2400">
                <a:solidFill>
                  <a:srgbClr val="2C384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slide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70001" y="900113"/>
            <a:ext cx="4140000" cy="18468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slide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234000" y="4896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 userDrawn="1"/>
        </p:nvCxnSpPr>
        <p:spPr bwMode="auto">
          <a:xfrm>
            <a:off x="234001" y="522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2013_Jisc_Logo_RGB300(19.5mm)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00" y="0"/>
            <a:ext cx="701040" cy="408432"/>
          </a:xfrm>
          <a:prstGeom prst="rect">
            <a:avLst/>
          </a:prstGeom>
        </p:spPr>
      </p:pic>
      <p:sp>
        <p:nvSpPr>
          <p:cNvPr id="11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4770001" y="2923296"/>
            <a:ext cx="4140000" cy="18468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slide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4179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isc Slide (Pic + Cap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04000" y="0"/>
            <a:ext cx="7506000" cy="468000"/>
          </a:xfrm>
        </p:spPr>
        <p:txBody>
          <a:bodyPr anchor="b">
            <a:normAutofit/>
          </a:bodyPr>
          <a:lstStyle>
            <a:lvl1pPr algn="r">
              <a:defRPr sz="2800" b="1">
                <a:solidFill>
                  <a:schemeClr val="accent5"/>
                </a:solidFill>
              </a:defRPr>
            </a:lvl1pPr>
          </a:lstStyle>
          <a:p>
            <a:r>
              <a:rPr lang="en-GB" dirty="0" smtClean="0"/>
              <a:t>Click to edit slide title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36000" y="900000"/>
            <a:ext cx="7200000" cy="35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35040" y="4500000"/>
            <a:ext cx="5400000" cy="27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image caption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21/05/2014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Jisc Digital Student http://digitalstudent.jiscinvolve.org.uk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234000" y="4896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 userDrawn="1"/>
        </p:nvCxnSpPr>
        <p:spPr bwMode="auto">
          <a:xfrm>
            <a:off x="234001" y="522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 descr="2013_Jisc_Logo_RGB300(19.5mm)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00" y="0"/>
            <a:ext cx="701040" cy="408432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6335040" y="4500000"/>
            <a:ext cx="1800000" cy="270000"/>
          </a:xfrm>
        </p:spPr>
        <p:txBody>
          <a:bodyPr>
            <a:normAutofit/>
          </a:bodyPr>
          <a:lstStyle>
            <a:lvl1pPr marL="0" indent="0" algn="r">
              <a:buNone/>
              <a:defRPr sz="800">
                <a:solidFill>
                  <a:srgbClr val="9BA7B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image attribution</a:t>
            </a:r>
          </a:p>
        </p:txBody>
      </p:sp>
    </p:spTree>
    <p:extLst>
      <p:ext uri="{BB962C8B-B14F-4D97-AF65-F5344CB8AC3E}">
        <p14:creationId xmlns:p14="http://schemas.microsoft.com/office/powerpoint/2010/main" val="1697467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isc Slide (Title On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GB" dirty="0" smtClean="0"/>
              <a:t>Click to edit slide title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21/05/2014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Jisc Digital Student http://digitalstudent.jiscinvolve.org.uk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234000" y="4896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 userDrawn="1"/>
        </p:nvCxnSpPr>
        <p:spPr bwMode="auto">
          <a:xfrm>
            <a:off x="234001" y="522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Picture 8" descr="2013_Jisc_Logo_RGB300(19.5mm)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00" y="0"/>
            <a:ext cx="701040" cy="40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357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4001" y="2"/>
            <a:ext cx="7506000" cy="468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GB" dirty="0" smtClean="0"/>
              <a:t>Click to edit slide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4000" y="900000"/>
            <a:ext cx="8676000" cy="387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 smtClean="0"/>
              <a:t>Click to edit slide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000" y="4896000"/>
            <a:ext cx="72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50" b="1" normalizeH="0">
                <a:solidFill>
                  <a:srgbClr val="9BA7B0"/>
                </a:solidFill>
              </a:defRPr>
            </a:lvl1pPr>
          </a:lstStyle>
          <a:p>
            <a:r>
              <a:rPr lang="en-US" smtClean="0"/>
              <a:t>21/05/2014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0000" y="4896000"/>
            <a:ext cx="71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50">
                <a:solidFill>
                  <a:srgbClr val="9BA7B0"/>
                </a:solidFill>
              </a:defRPr>
            </a:lvl1pPr>
          </a:lstStyle>
          <a:p>
            <a:r>
              <a:rPr lang="nn-NO" smtClean="0"/>
              <a:t>Jisc Digital Student http://digitalstudent.jiscinvolve.org.uk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0000" y="4896000"/>
            <a:ext cx="72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50" b="1">
                <a:solidFill>
                  <a:srgbClr val="9BA7B0"/>
                </a:solidFill>
              </a:defRPr>
            </a:lvl1pPr>
          </a:lstStyle>
          <a:p>
            <a:fld id="{F0A55F06-C352-544E-8237-6F33909C7E7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0663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9" r:id="rId4"/>
    <p:sldLayoutId id="2147483652" r:id="rId5"/>
    <p:sldLayoutId id="2147483653" r:id="rId6"/>
    <p:sldLayoutId id="2147483658" r:id="rId7"/>
    <p:sldLayoutId id="2147483657" r:id="rId8"/>
    <p:sldLayoutId id="2147483654" r:id="rId9"/>
    <p:sldLayoutId id="2147483655" r:id="rId10"/>
    <p:sldLayoutId id="2147483660" r:id="rId11"/>
    <p:sldLayoutId id="2147483661" r:id="rId12"/>
    <p:sldLayoutId id="2147483663" r:id="rId13"/>
  </p:sldLayoutIdLst>
  <p:hf hdr="0"/>
  <p:txStyles>
    <p:titleStyle>
      <a:lvl1pPr algn="r" defTabSz="457200" rtl="0" eaLnBrk="1" latinLnBrk="0" hangingPunct="1">
        <a:spcBef>
          <a:spcPct val="0"/>
        </a:spcBef>
        <a:buNone/>
        <a:defRPr sz="28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457200" rtl="0" eaLnBrk="1" latinLnBrk="0" hangingPunct="1">
        <a:lnSpc>
          <a:spcPct val="90000"/>
        </a:lnSpc>
        <a:spcBef>
          <a:spcPts val="1200"/>
        </a:spcBef>
        <a:buClr>
          <a:srgbClr val="DE481C"/>
        </a:buClr>
        <a:buSzPct val="120000"/>
        <a:buFont typeface="Lucida Grande"/>
        <a:buChar char="»"/>
        <a:defRPr sz="2800" kern="1200">
          <a:solidFill>
            <a:srgbClr val="2C3841"/>
          </a:solidFill>
          <a:latin typeface="+mn-lt"/>
          <a:ea typeface="+mn-ea"/>
          <a:cs typeface="+mn-cs"/>
        </a:defRPr>
      </a:lvl1pPr>
      <a:lvl2pPr marL="576000" indent="-288000" algn="l" defTabSz="457200" rtl="0" eaLnBrk="1" latinLnBrk="0" hangingPunct="1">
        <a:lnSpc>
          <a:spcPct val="90000"/>
        </a:lnSpc>
        <a:spcBef>
          <a:spcPts val="800"/>
        </a:spcBef>
        <a:buClr>
          <a:srgbClr val="DE481C"/>
        </a:buClr>
        <a:buSzPct val="120000"/>
        <a:buFont typeface="Lucida Grande"/>
        <a:buChar char="›"/>
        <a:defRPr sz="2800" kern="1200">
          <a:solidFill>
            <a:srgbClr val="2C3841"/>
          </a:solidFill>
          <a:latin typeface="+mn-lt"/>
          <a:ea typeface="+mn-ea"/>
          <a:cs typeface="+mn-cs"/>
        </a:defRPr>
      </a:lvl2pPr>
      <a:lvl3pPr marL="864000" indent="-288000" algn="l" defTabSz="457200" rtl="0" eaLnBrk="1" latinLnBrk="0" hangingPunct="1">
        <a:lnSpc>
          <a:spcPct val="90000"/>
        </a:lnSpc>
        <a:spcBef>
          <a:spcPts val="400"/>
        </a:spcBef>
        <a:buClr>
          <a:srgbClr val="DE481C"/>
        </a:buClr>
        <a:buSzPct val="120000"/>
        <a:buFont typeface="Lucida Grande"/>
        <a:buChar char="–"/>
        <a:defRPr sz="2400" kern="1200">
          <a:solidFill>
            <a:srgbClr val="2C3841"/>
          </a:solidFill>
          <a:latin typeface="+mn-lt"/>
          <a:ea typeface="+mn-ea"/>
          <a:cs typeface="+mn-cs"/>
        </a:defRPr>
      </a:lvl3pPr>
      <a:lvl4pPr marL="1152000" indent="-288000" algn="l" defTabSz="457200" rtl="0" eaLnBrk="1" latinLnBrk="0" hangingPunct="1">
        <a:lnSpc>
          <a:spcPct val="90000"/>
        </a:lnSpc>
        <a:spcBef>
          <a:spcPts val="400"/>
        </a:spcBef>
        <a:buClr>
          <a:srgbClr val="DE481C"/>
        </a:buClr>
        <a:buSzPct val="120000"/>
        <a:buFont typeface="Lucida Grande"/>
        <a:buChar char="–"/>
        <a:defRPr sz="2400" kern="1200">
          <a:solidFill>
            <a:srgbClr val="2C3841"/>
          </a:solidFill>
          <a:latin typeface="+mn-lt"/>
          <a:ea typeface="+mn-ea"/>
          <a:cs typeface="+mn-cs"/>
        </a:defRPr>
      </a:lvl4pPr>
      <a:lvl5pPr marL="1440000" indent="-288000" algn="l" defTabSz="457200" rtl="0" eaLnBrk="1" latinLnBrk="0" hangingPunct="1">
        <a:lnSpc>
          <a:spcPct val="90000"/>
        </a:lnSpc>
        <a:spcBef>
          <a:spcPts val="400"/>
        </a:spcBef>
        <a:buClr>
          <a:srgbClr val="DE481C"/>
        </a:buClr>
        <a:buSzPct val="120000"/>
        <a:buFont typeface="Lucida Grande"/>
        <a:buChar char="–"/>
        <a:defRPr sz="2400" kern="1200">
          <a:solidFill>
            <a:srgbClr val="2C384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rsharpe@brookes.ac.uk" TargetMode="External"/><Relationship Id="rId4" Type="http://schemas.openxmlformats.org/officeDocument/2006/relationships/hyperlink" Target="mailto:sarah.knight@jisc.ac.uk" TargetMode="External"/><Relationship Id="rId5" Type="http://schemas.openxmlformats.org/officeDocument/2006/relationships/hyperlink" Target="http://digitalstudent.jiscinvolve.org/" TargetMode="External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digitalstudent.jiscinvolve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10.jpg"/><Relationship Id="rId7" Type="http://schemas.openxmlformats.org/officeDocument/2006/relationships/image" Target="../media/image11.jpg"/><Relationship Id="rId8" Type="http://schemas.openxmlformats.org/officeDocument/2006/relationships/image" Target="../media/image12.tiff"/><Relationship Id="rId9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igitalstudent.jiscinvolve.org.uk/" TargetMode="External"/><Relationship Id="rId4" Type="http://schemas.openxmlformats.org/officeDocument/2006/relationships/image" Target="../media/image17.png"/><Relationship Id="rId5" Type="http://schemas.openxmlformats.org/officeDocument/2006/relationships/image" Target="../media/image18.jpeg"/><Relationship Id="rId6" Type="http://schemas.openxmlformats.org/officeDocument/2006/relationships/hyperlink" Target="http://padlet.com/sarahknight/onething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igitalstudent.jiscinvolve.org.uk/" TargetMode="External"/><Relationship Id="rId4" Type="http://schemas.openxmlformats.org/officeDocument/2006/relationships/image" Target="../media/image19.png"/><Relationship Id="rId5" Type="http://schemas.openxmlformats.org/officeDocument/2006/relationships/hyperlink" Target="http://digitalstudent.jiscinvolve.org/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deleteme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256040" y="3294054"/>
            <a:ext cx="7887960" cy="1090377"/>
          </a:xfrm>
          <a:prstGeom prst="rect">
            <a:avLst/>
          </a:prstGeom>
          <a:solidFill>
            <a:srgbClr val="DE481C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3291830"/>
            <a:ext cx="1184032" cy="1092601"/>
          </a:xfrm>
          <a:prstGeom prst="rect">
            <a:avLst/>
          </a:prstGeom>
          <a:solidFill>
            <a:srgbClr val="DE481C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331627" y="4013713"/>
            <a:ext cx="7470000" cy="197490"/>
          </a:xfrm>
        </p:spPr>
        <p:txBody>
          <a:bodyPr/>
          <a:lstStyle/>
          <a:p>
            <a:r>
              <a:rPr lang="en-GB" dirty="0" smtClean="0"/>
              <a:t>				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689" y="3359731"/>
            <a:ext cx="7470000" cy="377026"/>
          </a:xfrm>
        </p:spPr>
        <p:txBody>
          <a:bodyPr>
            <a:noAutofit/>
          </a:bodyPr>
          <a:lstStyle/>
          <a:p>
            <a:pPr algn="r"/>
            <a:r>
              <a:rPr lang="en-GB" dirty="0" smtClean="0"/>
              <a:t>Further Education Digital Student Project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1600" dirty="0" smtClean="0"/>
              <a:t>Sarah Knight, Senior Co-design Manager, Student Experience, </a:t>
            </a:r>
            <a:r>
              <a:rPr lang="en-GB" sz="1600" dirty="0" err="1" smtClean="0"/>
              <a:t>Jisc</a:t>
            </a:r>
            <a:r>
              <a:rPr lang="en-GB" sz="1600" dirty="0" smtClean="0"/>
              <a:t> </a:t>
            </a:r>
            <a:endParaRPr lang="en-GB" sz="16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0" y="3537466"/>
            <a:ext cx="1184032" cy="64767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400" dirty="0" smtClean="0"/>
              <a:t>Swansea</a:t>
            </a:r>
            <a:endParaRPr lang="en-GB" sz="1400" dirty="0" smtClean="0"/>
          </a:p>
          <a:p>
            <a:pPr algn="ctr">
              <a:lnSpc>
                <a:spcPct val="100000"/>
              </a:lnSpc>
            </a:pPr>
            <a:r>
              <a:rPr lang="en-GB" sz="1400" smtClean="0"/>
              <a:t>23</a:t>
            </a:r>
            <a:r>
              <a:rPr lang="en-GB" sz="1400" smtClean="0"/>
              <a:t>/04/</a:t>
            </a:r>
            <a:r>
              <a:rPr lang="en-GB" sz="1400" dirty="0" smtClean="0"/>
              <a:t>/15</a:t>
            </a:r>
            <a:endParaRPr lang="en-GB" sz="1400" dirty="0"/>
          </a:p>
        </p:txBody>
      </p:sp>
      <p:pic>
        <p:nvPicPr>
          <p:cNvPr id="6" name="Picture 5" descr="2013_Jisc_Logo_RGB300(26mm)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00" y="0"/>
            <a:ext cx="935736" cy="545592"/>
          </a:xfrm>
          <a:prstGeom prst="rect">
            <a:avLst/>
          </a:prstGeom>
        </p:spPr>
      </p:pic>
      <p:sp>
        <p:nvSpPr>
          <p:cNvPr id="9" name="Parallelogram 20"/>
          <p:cNvSpPr/>
          <p:nvPr/>
        </p:nvSpPr>
        <p:spPr>
          <a:xfrm>
            <a:off x="1179839" y="3293531"/>
            <a:ext cx="79780" cy="961504"/>
          </a:xfrm>
          <a:custGeom>
            <a:avLst/>
            <a:gdLst>
              <a:gd name="connsiteX0" fmla="*/ 0 w 216024"/>
              <a:gd name="connsiteY0" fmla="*/ 936104 h 936104"/>
              <a:gd name="connsiteX1" fmla="*/ 54006 w 216024"/>
              <a:gd name="connsiteY1" fmla="*/ 0 h 936104"/>
              <a:gd name="connsiteX2" fmla="*/ 216024 w 216024"/>
              <a:gd name="connsiteY2" fmla="*/ 0 h 936104"/>
              <a:gd name="connsiteX3" fmla="*/ 162018 w 216024"/>
              <a:gd name="connsiteY3" fmla="*/ 936104 h 936104"/>
              <a:gd name="connsiteX4" fmla="*/ 0 w 216024"/>
              <a:gd name="connsiteY4" fmla="*/ 936104 h 936104"/>
              <a:gd name="connsiteX0" fmla="*/ 76169 w 292193"/>
              <a:gd name="connsiteY0" fmla="*/ 1136129 h 1136129"/>
              <a:gd name="connsiteX1" fmla="*/ 0 w 292193"/>
              <a:gd name="connsiteY1" fmla="*/ 0 h 1136129"/>
              <a:gd name="connsiteX2" fmla="*/ 292193 w 292193"/>
              <a:gd name="connsiteY2" fmla="*/ 200025 h 1136129"/>
              <a:gd name="connsiteX3" fmla="*/ 238187 w 292193"/>
              <a:gd name="connsiteY3" fmla="*/ 1136129 h 1136129"/>
              <a:gd name="connsiteX4" fmla="*/ 76169 w 292193"/>
              <a:gd name="connsiteY4" fmla="*/ 1136129 h 1136129"/>
              <a:gd name="connsiteX0" fmla="*/ 3144 w 292193"/>
              <a:gd name="connsiteY0" fmla="*/ 917054 h 1136129"/>
              <a:gd name="connsiteX1" fmla="*/ 0 w 292193"/>
              <a:gd name="connsiteY1" fmla="*/ 0 h 1136129"/>
              <a:gd name="connsiteX2" fmla="*/ 292193 w 292193"/>
              <a:gd name="connsiteY2" fmla="*/ 200025 h 1136129"/>
              <a:gd name="connsiteX3" fmla="*/ 238187 w 292193"/>
              <a:gd name="connsiteY3" fmla="*/ 1136129 h 1136129"/>
              <a:gd name="connsiteX4" fmla="*/ 3144 w 292193"/>
              <a:gd name="connsiteY4" fmla="*/ 917054 h 1136129"/>
              <a:gd name="connsiteX0" fmla="*/ 3144 w 292193"/>
              <a:gd name="connsiteY0" fmla="*/ 917054 h 917054"/>
              <a:gd name="connsiteX1" fmla="*/ 0 w 292193"/>
              <a:gd name="connsiteY1" fmla="*/ 0 h 917054"/>
              <a:gd name="connsiteX2" fmla="*/ 292193 w 292193"/>
              <a:gd name="connsiteY2" fmla="*/ 200025 h 917054"/>
              <a:gd name="connsiteX3" fmla="*/ 41337 w 292193"/>
              <a:gd name="connsiteY3" fmla="*/ 767829 h 917054"/>
              <a:gd name="connsiteX4" fmla="*/ 3144 w 292193"/>
              <a:gd name="connsiteY4" fmla="*/ 917054 h 917054"/>
              <a:gd name="connsiteX0" fmla="*/ 3144 w 292193"/>
              <a:gd name="connsiteY0" fmla="*/ 917054 h 964679"/>
              <a:gd name="connsiteX1" fmla="*/ 0 w 292193"/>
              <a:gd name="connsiteY1" fmla="*/ 0 h 964679"/>
              <a:gd name="connsiteX2" fmla="*/ 292193 w 292193"/>
              <a:gd name="connsiteY2" fmla="*/ 200025 h 964679"/>
              <a:gd name="connsiteX3" fmla="*/ 76262 w 292193"/>
              <a:gd name="connsiteY3" fmla="*/ 964679 h 964679"/>
              <a:gd name="connsiteX4" fmla="*/ 3144 w 292193"/>
              <a:gd name="connsiteY4" fmla="*/ 917054 h 964679"/>
              <a:gd name="connsiteX0" fmla="*/ 164976 w 238094"/>
              <a:gd name="connsiteY0" fmla="*/ 917054 h 964679"/>
              <a:gd name="connsiteX1" fmla="*/ 161832 w 238094"/>
              <a:gd name="connsiteY1" fmla="*/ 0 h 964679"/>
              <a:gd name="connsiteX2" fmla="*/ 0 w 238094"/>
              <a:gd name="connsiteY2" fmla="*/ 180975 h 964679"/>
              <a:gd name="connsiteX3" fmla="*/ 238094 w 238094"/>
              <a:gd name="connsiteY3" fmla="*/ 964679 h 964679"/>
              <a:gd name="connsiteX4" fmla="*/ 164976 w 238094"/>
              <a:gd name="connsiteY4" fmla="*/ 917054 h 964679"/>
              <a:gd name="connsiteX0" fmla="*/ 3144 w 79468"/>
              <a:gd name="connsiteY0" fmla="*/ 917054 h 964679"/>
              <a:gd name="connsiteX1" fmla="*/ 0 w 79468"/>
              <a:gd name="connsiteY1" fmla="*/ 0 h 964679"/>
              <a:gd name="connsiteX2" fmla="*/ 79468 w 79468"/>
              <a:gd name="connsiteY2" fmla="*/ 47625 h 964679"/>
              <a:gd name="connsiteX3" fmla="*/ 76262 w 79468"/>
              <a:gd name="connsiteY3" fmla="*/ 964679 h 964679"/>
              <a:gd name="connsiteX4" fmla="*/ 3144 w 79468"/>
              <a:gd name="connsiteY4" fmla="*/ 917054 h 964679"/>
              <a:gd name="connsiteX0" fmla="*/ 3144 w 79749"/>
              <a:gd name="connsiteY0" fmla="*/ 917054 h 961504"/>
              <a:gd name="connsiteX1" fmla="*/ 0 w 79749"/>
              <a:gd name="connsiteY1" fmla="*/ 0 h 961504"/>
              <a:gd name="connsiteX2" fmla="*/ 79468 w 79749"/>
              <a:gd name="connsiteY2" fmla="*/ 47625 h 961504"/>
              <a:gd name="connsiteX3" fmla="*/ 79437 w 79749"/>
              <a:gd name="connsiteY3" fmla="*/ 961504 h 961504"/>
              <a:gd name="connsiteX4" fmla="*/ 3144 w 79749"/>
              <a:gd name="connsiteY4" fmla="*/ 917054 h 961504"/>
              <a:gd name="connsiteX0" fmla="*/ 0 w 79780"/>
              <a:gd name="connsiteY0" fmla="*/ 913879 h 961504"/>
              <a:gd name="connsiteX1" fmla="*/ 31 w 79780"/>
              <a:gd name="connsiteY1" fmla="*/ 0 h 961504"/>
              <a:gd name="connsiteX2" fmla="*/ 79499 w 79780"/>
              <a:gd name="connsiteY2" fmla="*/ 47625 h 961504"/>
              <a:gd name="connsiteX3" fmla="*/ 79468 w 79780"/>
              <a:gd name="connsiteY3" fmla="*/ 961504 h 961504"/>
              <a:gd name="connsiteX4" fmla="*/ 0 w 79780"/>
              <a:gd name="connsiteY4" fmla="*/ 913879 h 961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80" h="961504">
                <a:moveTo>
                  <a:pt x="0" y="913879"/>
                </a:moveTo>
                <a:cubicBezTo>
                  <a:pt x="10" y="609253"/>
                  <a:pt x="21" y="304626"/>
                  <a:pt x="31" y="0"/>
                </a:cubicBezTo>
                <a:lnTo>
                  <a:pt x="79499" y="47625"/>
                </a:lnTo>
                <a:cubicBezTo>
                  <a:pt x="78430" y="353310"/>
                  <a:pt x="80537" y="655819"/>
                  <a:pt x="79468" y="961504"/>
                </a:cubicBezTo>
                <a:lnTo>
                  <a:pt x="0" y="913879"/>
                </a:lnTo>
                <a:close/>
              </a:path>
            </a:pathLst>
          </a:custGeom>
          <a:solidFill>
            <a:srgbClr val="9F35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000185" y="4629402"/>
            <a:ext cx="8235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E85E12"/>
                </a:solidFill>
              </a:rPr>
              <a:t>#</a:t>
            </a:r>
            <a:r>
              <a:rPr lang="en-GB" sz="2400" dirty="0" err="1" smtClean="0">
                <a:solidFill>
                  <a:srgbClr val="E85E12"/>
                </a:solidFill>
              </a:rPr>
              <a:t>digitalstudent</a:t>
            </a:r>
            <a:r>
              <a:rPr lang="en-GB" sz="2400" dirty="0"/>
              <a:t> </a:t>
            </a:r>
            <a:r>
              <a:rPr lang="en-GB" sz="2400" dirty="0" smtClean="0"/>
              <a:t>            </a:t>
            </a:r>
            <a:r>
              <a:rPr lang="en-GB" sz="2400" dirty="0" smtClean="0">
                <a:solidFill>
                  <a:srgbClr val="E85E12"/>
                </a:solidFill>
              </a:rPr>
              <a:t>http://digitalstudent.jiscinvolve.org</a:t>
            </a:r>
            <a:endParaRPr lang="en-GB" sz="2400" dirty="0">
              <a:solidFill>
                <a:srgbClr val="E85E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430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 out more…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10/06/2014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Jisc Digital Student http://digitalstudent.jiscinvolve.org.uk</a:t>
            </a:r>
            <a:endParaRPr lang="en-GB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2394387" y="1994170"/>
            <a:ext cx="3973067" cy="2272356"/>
          </a:xfrm>
          <a:prstGeom prst="rect">
            <a:avLst/>
          </a:prstGeom>
        </p:spPr>
        <p:txBody>
          <a:bodyPr wrap="square" lIns="0" tIns="0" rIns="0" bIns="0" anchor="t" anchorCtr="0">
            <a:normAutofit fontScale="77500" lnSpcReduction="20000"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DE481C"/>
              </a:buClr>
              <a:buSzPct val="120000"/>
              <a:buFont typeface="Lucida Grande"/>
              <a:buNone/>
              <a:defRPr sz="2000" b="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DE481C"/>
              </a:buClr>
              <a:buSzPct val="120000"/>
              <a:buFont typeface="Lucida Grande"/>
              <a:buNone/>
              <a:defRPr sz="2000" b="1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None/>
              <a:defRPr sz="1800" b="1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None/>
              <a:defRPr sz="1600" b="1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None/>
              <a:defRPr sz="1600" b="1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/>
              <a:t>Digital </a:t>
            </a:r>
            <a:r>
              <a:rPr lang="en-GB" b="1" dirty="0"/>
              <a:t>Student		</a:t>
            </a:r>
            <a:r>
              <a:rPr lang="en-GB" b="1" dirty="0" smtClean="0"/>
              <a:t>#</a:t>
            </a:r>
            <a:r>
              <a:rPr lang="en-GB" b="1" dirty="0" err="1"/>
              <a:t>digitalstudent</a:t>
            </a:r>
            <a:endParaRPr lang="en-GB" b="1" dirty="0"/>
          </a:p>
          <a:p>
            <a:endParaRPr lang="en-GB" b="1" dirty="0" smtClean="0"/>
          </a:p>
          <a:p>
            <a:pPr>
              <a:spcBef>
                <a:spcPts val="1200"/>
              </a:spcBef>
            </a:pPr>
            <a:r>
              <a:rPr lang="en-GB" sz="2300" b="1" dirty="0" err="1" smtClean="0"/>
              <a:t>Rhona</a:t>
            </a:r>
            <a:r>
              <a:rPr lang="en-GB" sz="2300" b="1" dirty="0" smtClean="0"/>
              <a:t> Sharpe</a:t>
            </a:r>
            <a:r>
              <a:rPr lang="en-GB" sz="2300" dirty="0" smtClean="0"/>
              <a:t>	</a:t>
            </a:r>
            <a:br>
              <a:rPr lang="en-GB" sz="2300" dirty="0" smtClean="0"/>
            </a:br>
            <a:r>
              <a:rPr lang="en-GB" sz="2300" b="1" dirty="0">
                <a:solidFill>
                  <a:srgbClr val="DE481C"/>
                </a:solidFill>
                <a:hlinkClick r:id="rId3"/>
              </a:rPr>
              <a:t>rsharpe@brookes.ac.uk</a:t>
            </a:r>
            <a:endParaRPr lang="en-GB" sz="2300" b="1" dirty="0">
              <a:solidFill>
                <a:srgbClr val="DE481C"/>
              </a:solidFill>
            </a:endParaRPr>
          </a:p>
          <a:p>
            <a:pPr>
              <a:spcBef>
                <a:spcPts val="1200"/>
              </a:spcBef>
            </a:pPr>
            <a:r>
              <a:rPr lang="en-GB" sz="2300" b="1" dirty="0" smtClean="0">
                <a:solidFill>
                  <a:schemeClr val="tx1"/>
                </a:solidFill>
              </a:rPr>
              <a:t>Sarah Knight</a:t>
            </a:r>
          </a:p>
          <a:p>
            <a:pPr>
              <a:spcBef>
                <a:spcPts val="1200"/>
              </a:spcBef>
            </a:pPr>
            <a:r>
              <a:rPr lang="en-GB" sz="2300" b="1" dirty="0">
                <a:solidFill>
                  <a:srgbClr val="FF0000"/>
                </a:solidFill>
                <a:hlinkClick r:id="rId4"/>
              </a:rPr>
              <a:t>s</a:t>
            </a:r>
            <a:r>
              <a:rPr lang="en-GB" sz="2300" b="1" dirty="0" smtClean="0">
                <a:solidFill>
                  <a:srgbClr val="FF0000"/>
                </a:solidFill>
                <a:hlinkClick r:id="rId4"/>
              </a:rPr>
              <a:t>arah.knight@jisc.ac.uk</a:t>
            </a:r>
            <a:r>
              <a:rPr lang="en-GB" sz="2300" b="1" dirty="0" smtClean="0">
                <a:solidFill>
                  <a:srgbClr val="FF0000"/>
                </a:solidFill>
              </a:rPr>
              <a:t> </a:t>
            </a:r>
            <a:endParaRPr lang="en-GB" sz="2100" b="1" dirty="0" smtClean="0">
              <a:solidFill>
                <a:srgbClr val="FF0000"/>
              </a:solidFill>
            </a:endParaRPr>
          </a:p>
          <a:p>
            <a:endParaRPr lang="en-GB" sz="2100" b="1" dirty="0">
              <a:solidFill>
                <a:srgbClr val="DE481C"/>
              </a:solidFill>
            </a:endParaRPr>
          </a:p>
          <a:p>
            <a:endParaRPr lang="en-GB" sz="2100" b="1" dirty="0" smtClean="0">
              <a:solidFill>
                <a:srgbClr val="DE481C"/>
              </a:solidFill>
            </a:endParaRPr>
          </a:p>
          <a:p>
            <a:r>
              <a:rPr lang="en-GB" sz="2100" b="1" dirty="0" smtClean="0">
                <a:hlinkClick r:id="rId5"/>
              </a:rPr>
              <a:t>http</a:t>
            </a:r>
            <a:r>
              <a:rPr lang="en-GB" sz="2100" b="1" dirty="0">
                <a:hlinkClick r:id="rId5"/>
              </a:rPr>
              <a:t>://</a:t>
            </a:r>
            <a:r>
              <a:rPr lang="en-GB" sz="2100" b="1" dirty="0" smtClean="0">
                <a:hlinkClick r:id="rId5"/>
              </a:rPr>
              <a:t>digitalstudent.jiscinvolve.org</a:t>
            </a:r>
            <a:r>
              <a:rPr lang="en-GB" sz="1600" b="1" dirty="0" smtClean="0"/>
              <a:t/>
            </a:r>
            <a:br>
              <a:rPr lang="en-GB" sz="1600" b="1" dirty="0" smtClean="0"/>
            </a:br>
            <a:endParaRPr lang="en-GB" sz="1600" b="1" dirty="0" smtClean="0">
              <a:solidFill>
                <a:srgbClr val="DE481C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7779" y="4266526"/>
            <a:ext cx="767715" cy="268605"/>
          </a:xfrm>
          <a:prstGeom prst="rect">
            <a:avLst/>
          </a:prstGeom>
        </p:spPr>
      </p:pic>
      <p:sp>
        <p:nvSpPr>
          <p:cNvPr id="12" name="Text Placeholder 3"/>
          <p:cNvSpPr txBox="1">
            <a:spLocks/>
          </p:cNvSpPr>
          <p:nvPr/>
        </p:nvSpPr>
        <p:spPr>
          <a:xfrm>
            <a:off x="7337779" y="4612214"/>
            <a:ext cx="1572222" cy="270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DE481C"/>
              </a:buClr>
              <a:buSzPct val="120000"/>
              <a:buFont typeface="Lucida Grande"/>
              <a:buNone/>
              <a:defRPr sz="8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DE481C"/>
              </a:buClr>
              <a:buSzPct val="120000"/>
              <a:buFont typeface="Lucida Grande"/>
              <a:buNone/>
              <a:defRPr sz="12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None/>
              <a:defRPr sz="10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None/>
              <a:defRPr sz="9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None/>
              <a:defRPr sz="9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Except where otherwise noted, this work is licensed under CC-BY-NC-ND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0088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404328" y="0"/>
            <a:ext cx="7503384" cy="517365"/>
          </a:xfrm>
          <a:ln/>
        </p:spPr>
        <p:txBody>
          <a:bodyPr/>
          <a:lstStyle/>
          <a:p>
            <a:pPr>
              <a:tabLst>
                <a:tab pos="0" algn="l"/>
                <a:tab pos="447541" algn="l"/>
                <a:tab pos="896669" algn="l"/>
                <a:tab pos="1345796" algn="l"/>
                <a:tab pos="1794924" algn="l"/>
                <a:tab pos="2244052" algn="l"/>
                <a:tab pos="2693180" algn="l"/>
                <a:tab pos="3142307" algn="l"/>
                <a:tab pos="3591435" algn="l"/>
                <a:tab pos="4040562" algn="l"/>
                <a:tab pos="4489691" algn="l"/>
                <a:tab pos="4938818" algn="l"/>
                <a:tab pos="5387946" algn="l"/>
                <a:tab pos="5837073" algn="l"/>
                <a:tab pos="6286202" algn="l"/>
                <a:tab pos="6735329" algn="l"/>
                <a:tab pos="7184457" algn="l"/>
                <a:tab pos="7633584" algn="l"/>
                <a:tab pos="8082712" algn="l"/>
                <a:tab pos="8531840" algn="l"/>
                <a:tab pos="8980968" algn="l"/>
              </a:tabLst>
            </a:pPr>
            <a:r>
              <a:rPr lang="en-US" sz="2799" dirty="0" err="1" smtClean="0">
                <a:solidFill>
                  <a:srgbClr val="B71A8B"/>
                </a:solidFill>
              </a:rPr>
              <a:t>Jisc</a:t>
            </a:r>
            <a:r>
              <a:rPr lang="en-US" sz="2799" dirty="0" smtClean="0">
                <a:solidFill>
                  <a:srgbClr val="B71A8B"/>
                </a:solidFill>
              </a:rPr>
              <a:t> Digital </a:t>
            </a:r>
            <a:r>
              <a:rPr lang="en-US" sz="2799" dirty="0">
                <a:solidFill>
                  <a:srgbClr val="B71A8B"/>
                </a:solidFill>
              </a:rPr>
              <a:t>Student Project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66460" y="517365"/>
            <a:ext cx="8673011" cy="429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72" tIns="44986" rIns="89972" bIns="44986"/>
          <a:lstStyle>
            <a:lvl1pPr marL="274638" indent="-274638"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1200"/>
              </a:spcBef>
              <a:spcAft>
                <a:spcPts val="1425"/>
              </a:spcAft>
              <a:buClr>
                <a:srgbClr val="DE481C"/>
              </a:buClr>
              <a:buSzPct val="120000"/>
              <a:buFont typeface="Lucida Grande" charset="0"/>
              <a:buChar char="»"/>
            </a:pPr>
            <a:r>
              <a:rPr lang="en-US" sz="2399" dirty="0" smtClean="0">
                <a:solidFill>
                  <a:srgbClr val="2C3841"/>
                </a:solidFill>
                <a:latin typeface="Corbel" panose="020B0503020204020204" pitchFamily="34" charset="0"/>
              </a:rPr>
              <a:t>Phase </a:t>
            </a:r>
            <a:r>
              <a:rPr lang="en-US" sz="2399" dirty="0">
                <a:solidFill>
                  <a:srgbClr val="2C3841"/>
                </a:solidFill>
                <a:latin typeface="Corbel" panose="020B0503020204020204" pitchFamily="34" charset="0"/>
              </a:rPr>
              <a:t>1 study reviewed students’ </a:t>
            </a:r>
            <a:r>
              <a:rPr lang="en-US" sz="2399" dirty="0">
                <a:solidFill>
                  <a:srgbClr val="B71A8B"/>
                </a:solidFill>
                <a:latin typeface="Corbel" panose="020B0503020204020204" pitchFamily="34" charset="0"/>
              </a:rPr>
              <a:t>expectations</a:t>
            </a:r>
            <a:r>
              <a:rPr lang="en-US" sz="2399" dirty="0">
                <a:solidFill>
                  <a:srgbClr val="2C3841"/>
                </a:solidFill>
                <a:latin typeface="Corbel" panose="020B0503020204020204" pitchFamily="34" charset="0"/>
              </a:rPr>
              <a:t> and </a:t>
            </a:r>
            <a:r>
              <a:rPr lang="en-US" sz="2399" dirty="0">
                <a:solidFill>
                  <a:srgbClr val="B71A8B"/>
                </a:solidFill>
                <a:latin typeface="Corbel" panose="020B0503020204020204" pitchFamily="34" charset="0"/>
              </a:rPr>
              <a:t>experiences</a:t>
            </a:r>
            <a:r>
              <a:rPr lang="en-US" sz="2399" dirty="0">
                <a:solidFill>
                  <a:srgbClr val="2C3841"/>
                </a:solidFill>
                <a:latin typeface="Corbel" panose="020B0503020204020204" pitchFamily="34" charset="0"/>
              </a:rPr>
              <a:t> of the digital </a:t>
            </a:r>
            <a:r>
              <a:rPr lang="en-US" sz="2399" dirty="0">
                <a:solidFill>
                  <a:srgbClr val="993366"/>
                </a:solidFill>
                <a:latin typeface="Corbel" panose="020B0503020204020204" pitchFamily="34" charset="0"/>
              </a:rPr>
              <a:t>environment</a:t>
            </a:r>
            <a:r>
              <a:rPr lang="en-US" sz="2399" dirty="0">
                <a:solidFill>
                  <a:srgbClr val="2C3841"/>
                </a:solidFill>
                <a:latin typeface="Corbel" panose="020B0503020204020204" pitchFamily="34" charset="0"/>
              </a:rPr>
              <a:t> at </a:t>
            </a:r>
            <a:r>
              <a:rPr lang="en-US" sz="2399" dirty="0" smtClean="0">
                <a:solidFill>
                  <a:srgbClr val="2C3841"/>
                </a:solidFill>
                <a:latin typeface="Corbel" panose="020B0503020204020204" pitchFamily="34" charset="0"/>
              </a:rPr>
              <a:t>university and we spoke to 500 staff and students during our consultation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425"/>
              </a:spcAft>
              <a:buClr>
                <a:srgbClr val="DE481C"/>
              </a:buClr>
              <a:buSzPct val="120000"/>
              <a:buFont typeface="Lucida Grande" charset="0"/>
              <a:buChar char="»"/>
            </a:pPr>
            <a:r>
              <a:rPr lang="en-US" sz="2399" dirty="0" smtClean="0">
                <a:solidFill>
                  <a:srgbClr val="2C3841"/>
                </a:solidFill>
                <a:latin typeface="Corbel" panose="020B0503020204020204" pitchFamily="34" charset="0"/>
              </a:rPr>
              <a:t>We conducted a review </a:t>
            </a:r>
            <a:r>
              <a:rPr lang="en-US" sz="2399" dirty="0">
                <a:solidFill>
                  <a:srgbClr val="2C3841"/>
                </a:solidFill>
                <a:latin typeface="Corbel" panose="020B0503020204020204" pitchFamily="34" charset="0"/>
              </a:rPr>
              <a:t>of practice </a:t>
            </a:r>
            <a:r>
              <a:rPr lang="en-US" sz="2399" dirty="0" smtClean="0">
                <a:solidFill>
                  <a:srgbClr val="2C3841"/>
                </a:solidFill>
                <a:latin typeface="Corbel" panose="020B0503020204020204" pitchFamily="34" charset="0"/>
              </a:rPr>
              <a:t>in </a:t>
            </a:r>
            <a:r>
              <a:rPr lang="en-US" sz="2399" dirty="0">
                <a:solidFill>
                  <a:srgbClr val="94006B"/>
                </a:solidFill>
                <a:latin typeface="Corbel" panose="020B0503020204020204" pitchFamily="34" charset="0"/>
              </a:rPr>
              <a:t>schools</a:t>
            </a:r>
            <a:r>
              <a:rPr lang="en-US" sz="2399" dirty="0">
                <a:solidFill>
                  <a:srgbClr val="2C3841"/>
                </a:solidFill>
                <a:latin typeface="Corbel" panose="020B0503020204020204" pitchFamily="34" charset="0"/>
              </a:rPr>
              <a:t> to identify likely incoming </a:t>
            </a:r>
            <a:r>
              <a:rPr lang="en-US" sz="2399" dirty="0" smtClean="0">
                <a:solidFill>
                  <a:srgbClr val="2C3841"/>
                </a:solidFill>
                <a:latin typeface="Corbel" panose="020B0503020204020204" pitchFamily="34" charset="0"/>
              </a:rPr>
              <a:t>expectations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425"/>
              </a:spcAft>
              <a:buClr>
                <a:srgbClr val="DE481C"/>
              </a:buClr>
              <a:buSzPct val="120000"/>
              <a:buFont typeface="Lucida Grande" charset="0"/>
              <a:buChar char="»"/>
            </a:pPr>
            <a:r>
              <a:rPr lang="en-GB" sz="2399" dirty="0" smtClean="0">
                <a:solidFill>
                  <a:srgbClr val="2C3841"/>
                </a:solidFill>
                <a:latin typeface="Corbel" panose="020B0503020204020204" pitchFamily="34" charset="0"/>
              </a:rPr>
              <a:t>In phase 2 we are now </a:t>
            </a:r>
            <a:r>
              <a:rPr lang="en-GB" sz="2399" dirty="0">
                <a:solidFill>
                  <a:srgbClr val="2C3841"/>
                </a:solidFill>
                <a:latin typeface="Corbel" panose="020B0503020204020204" pitchFamily="34" charset="0"/>
              </a:rPr>
              <a:t>focusing on </a:t>
            </a:r>
            <a:r>
              <a:rPr lang="en-GB" sz="2399" dirty="0">
                <a:solidFill>
                  <a:srgbClr val="B71A8B"/>
                </a:solidFill>
                <a:latin typeface="Corbel" panose="020B0503020204020204" pitchFamily="34" charset="0"/>
              </a:rPr>
              <a:t>FE</a:t>
            </a:r>
            <a:r>
              <a:rPr lang="en-GB" sz="2399" dirty="0">
                <a:solidFill>
                  <a:srgbClr val="2C3841"/>
                </a:solidFill>
                <a:latin typeface="Corbel" panose="020B0503020204020204" pitchFamily="34" charset="0"/>
              </a:rPr>
              <a:t> </a:t>
            </a:r>
            <a:r>
              <a:rPr lang="en-GB" sz="2399" dirty="0" smtClean="0">
                <a:solidFill>
                  <a:srgbClr val="2C3841"/>
                </a:solidFill>
                <a:latin typeface="Corbel" panose="020B0503020204020204" pitchFamily="34" charset="0"/>
              </a:rPr>
              <a:t>with </a:t>
            </a:r>
            <a:r>
              <a:rPr lang="en-GB" sz="2399" dirty="0">
                <a:solidFill>
                  <a:srgbClr val="2C3841"/>
                </a:solidFill>
                <a:latin typeface="Corbel" panose="020B0503020204020204" pitchFamily="34" charset="0"/>
              </a:rPr>
              <a:t>plans to extend the project to wider skills </a:t>
            </a:r>
            <a:r>
              <a:rPr lang="en-GB" sz="2399" dirty="0" smtClean="0">
                <a:solidFill>
                  <a:srgbClr val="2C3841"/>
                </a:solidFill>
                <a:latin typeface="Corbel" panose="020B0503020204020204" pitchFamily="34" charset="0"/>
              </a:rPr>
              <a:t>sector led by Oxford Brookes University</a:t>
            </a:r>
            <a:endParaRPr lang="en-GB" sz="2399" dirty="0">
              <a:solidFill>
                <a:srgbClr val="2C3841"/>
              </a:solidFill>
              <a:latin typeface="Corbel" panose="020B0503020204020204" pitchFamily="34" charset="0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425"/>
              </a:spcAft>
              <a:buClr>
                <a:srgbClr val="DE481C"/>
              </a:buClr>
              <a:buSzPct val="120000"/>
              <a:buFont typeface="Lucida Grande" charset="0"/>
              <a:buChar char="»"/>
            </a:pPr>
            <a:r>
              <a:rPr lang="en-GB" sz="2399" dirty="0" smtClean="0">
                <a:solidFill>
                  <a:srgbClr val="2C3841"/>
                </a:solidFill>
                <a:latin typeface="Corbel" panose="020B0503020204020204" pitchFamily="34" charset="0"/>
              </a:rPr>
              <a:t>Support from </a:t>
            </a:r>
            <a:r>
              <a:rPr lang="en-GB" sz="2399" dirty="0" err="1" smtClean="0">
                <a:solidFill>
                  <a:srgbClr val="2C3841"/>
                </a:solidFill>
                <a:latin typeface="Corbel" panose="020B0503020204020204" pitchFamily="34" charset="0"/>
              </a:rPr>
              <a:t>AoC</a:t>
            </a:r>
            <a:r>
              <a:rPr lang="en-GB" sz="2399" dirty="0" smtClean="0">
                <a:solidFill>
                  <a:srgbClr val="2C3841"/>
                </a:solidFill>
                <a:latin typeface="Corbel" panose="020B0503020204020204" pitchFamily="34" charset="0"/>
              </a:rPr>
              <a:t>, NUS, 157 Group and NIACE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425"/>
              </a:spcAft>
              <a:buClr>
                <a:srgbClr val="DE481C"/>
              </a:buClr>
              <a:buSzPct val="120000"/>
              <a:buFont typeface="Lucida Grande" charset="0"/>
              <a:buChar char="»"/>
            </a:pPr>
            <a:r>
              <a:rPr lang="en-US" sz="2400" b="1" dirty="0">
                <a:solidFill>
                  <a:srgbClr val="CCCCFF"/>
                </a:solidFill>
                <a:latin typeface="Corbel" panose="020B0503020204020204" pitchFamily="34" charset="0"/>
                <a:hlinkClick r:id="rId3"/>
              </a:rPr>
              <a:t>http://digitalstudent.jiscinvolve.org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425"/>
              </a:spcAft>
              <a:buClr>
                <a:srgbClr val="DE481C"/>
              </a:buClr>
              <a:buSzPct val="120000"/>
              <a:buFont typeface="Lucida Grande" charset="0"/>
              <a:buChar char="»"/>
            </a:pPr>
            <a:endParaRPr lang="en-GB" sz="2399" dirty="0">
              <a:solidFill>
                <a:srgbClr val="2C3841"/>
              </a:solidFill>
              <a:latin typeface="Corbel" panose="020B0503020204020204" pitchFamily="34" charset="0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425"/>
              </a:spcAft>
              <a:buClr>
                <a:srgbClr val="DE481C"/>
              </a:buClr>
              <a:buSzPct val="120000"/>
              <a:buFont typeface="Lucida Grande" charset="0"/>
              <a:buChar char="»"/>
            </a:pPr>
            <a:endParaRPr lang="en-US" sz="2399" dirty="0" smtClean="0">
              <a:solidFill>
                <a:srgbClr val="2C3841"/>
              </a:solidFill>
              <a:latin typeface="Corbel" panose="020B0503020204020204" pitchFamily="34" charset="0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425"/>
              </a:spcAft>
              <a:buClr>
                <a:srgbClr val="DE481C"/>
              </a:buClr>
              <a:buSzPct val="120000"/>
              <a:buFont typeface="Lucida Grande" charset="0"/>
              <a:buChar char="»"/>
            </a:pPr>
            <a:endParaRPr lang="en-US" sz="2399" dirty="0" smtClean="0">
              <a:solidFill>
                <a:srgbClr val="2C3841"/>
              </a:solidFill>
              <a:latin typeface="Corbel" panose="020B0503020204020204" pitchFamily="34" charset="0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425"/>
              </a:spcAft>
              <a:buClr>
                <a:srgbClr val="DE481C"/>
              </a:buClr>
              <a:buSzPct val="120000"/>
              <a:buFont typeface="Lucida Grande" charset="0"/>
              <a:buChar char="»"/>
            </a:pPr>
            <a:endParaRPr lang="en-US" sz="2399" b="1" dirty="0">
              <a:solidFill>
                <a:srgbClr val="CCCCFF"/>
              </a:solidFill>
              <a:latin typeface="Corbel" panose="020B0503020204020204" pitchFamily="34" charset="0"/>
              <a:hlinkClick r:id="rId3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8188797" y="4894339"/>
            <a:ext cx="718915" cy="179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72" tIns="44986" rIns="89972" bIns="44986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endParaRPr lang="en-GB" sz="1799" dirty="0">
              <a:solidFill>
                <a:srgbClr val="2C384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07001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 Digital Student Project Team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8922" y="806216"/>
            <a:ext cx="4607631" cy="38700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dirty="0" smtClean="0"/>
              <a:t>Prof. </a:t>
            </a:r>
            <a:r>
              <a:rPr lang="en-US" dirty="0"/>
              <a:t>Rhona Sharpe, </a:t>
            </a:r>
            <a:r>
              <a:rPr lang="en-US" dirty="0" smtClean="0"/>
              <a:t>OCSLD</a:t>
            </a:r>
            <a:endParaRPr lang="en-US" dirty="0"/>
          </a:p>
          <a:p>
            <a:pPr marL="0" indent="0" algn="r">
              <a:buNone/>
            </a:pPr>
            <a:r>
              <a:rPr lang="en-US" dirty="0"/>
              <a:t>Dr. Greg Benfield, </a:t>
            </a:r>
            <a:r>
              <a:rPr lang="en-US" dirty="0" smtClean="0"/>
              <a:t>OCSLD</a:t>
            </a:r>
          </a:p>
          <a:p>
            <a:pPr marL="0" indent="0" algn="r">
              <a:buNone/>
            </a:pPr>
            <a:r>
              <a:rPr lang="en-US" dirty="0" smtClean="0"/>
              <a:t>Prof. Elizabeth </a:t>
            </a:r>
            <a:r>
              <a:rPr lang="en-US" dirty="0"/>
              <a:t>Browne, School of </a:t>
            </a:r>
            <a:r>
              <a:rPr lang="en-US" dirty="0" smtClean="0"/>
              <a:t>Education </a:t>
            </a:r>
            <a:endParaRPr lang="en-US" dirty="0"/>
          </a:p>
          <a:p>
            <a:pPr marL="0" indent="0" algn="r">
              <a:buNone/>
            </a:pPr>
            <a:r>
              <a:rPr lang="en-US" dirty="0" smtClean="0"/>
              <a:t>Dr</a:t>
            </a:r>
            <a:r>
              <a:rPr lang="en-US" dirty="0"/>
              <a:t>. </a:t>
            </a:r>
            <a:r>
              <a:rPr lang="en-US" dirty="0" err="1"/>
              <a:t>Metaxia</a:t>
            </a:r>
            <a:r>
              <a:rPr lang="en-US" dirty="0"/>
              <a:t> </a:t>
            </a:r>
            <a:r>
              <a:rPr lang="en-US" dirty="0" err="1"/>
              <a:t>Pavlakou</a:t>
            </a:r>
            <a:r>
              <a:rPr lang="en-US" dirty="0"/>
              <a:t>, OCSLD</a:t>
            </a:r>
          </a:p>
          <a:p>
            <a:pPr marL="0" indent="0" algn="r">
              <a:buNone/>
            </a:pPr>
            <a:r>
              <a:rPr lang="en-US" dirty="0" smtClean="0"/>
              <a:t>Marilyn </a:t>
            </a:r>
            <a:r>
              <a:rPr lang="en-US" dirty="0"/>
              <a:t>Hockley, independent </a:t>
            </a:r>
            <a:r>
              <a:rPr lang="en-US" dirty="0" smtClean="0"/>
              <a:t>consultant</a:t>
            </a:r>
          </a:p>
          <a:p>
            <a:pPr marL="0" indent="0" algn="r">
              <a:buNone/>
            </a:pPr>
            <a:r>
              <a:rPr lang="en-US" dirty="0" smtClean="0"/>
              <a:t>Ellen Lessner, </a:t>
            </a:r>
            <a:r>
              <a:rPr lang="en-US" dirty="0" err="1" smtClean="0"/>
              <a:t>Jisc</a:t>
            </a:r>
            <a:r>
              <a:rPr lang="en-US" dirty="0" smtClean="0"/>
              <a:t> consultant</a:t>
            </a:r>
            <a:endParaRPr lang="en-US" dirty="0"/>
          </a:p>
          <a:p>
            <a:pPr marL="0" indent="0" algn="r">
              <a:buNone/>
            </a:pPr>
            <a:endParaRPr lang="en-US" dirty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 smtClean="0"/>
              <a:t>Jisc Digital Student http://digitalstudent.jiscinvolve.org.uk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4" name="Picture 3" descr="brookes_logo_charcoal_cmyk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952" y="3809421"/>
            <a:ext cx="2329493" cy="925918"/>
          </a:xfrm>
          <a:prstGeom prst="rect">
            <a:avLst/>
          </a:prstGeom>
        </p:spPr>
      </p:pic>
      <p:pic>
        <p:nvPicPr>
          <p:cNvPr id="8" name="Picture 7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8602" y="681093"/>
            <a:ext cx="1097846" cy="1463795"/>
          </a:xfrm>
          <a:prstGeom prst="rect">
            <a:avLst/>
          </a:prstGeom>
        </p:spPr>
      </p:pic>
      <p:pic>
        <p:nvPicPr>
          <p:cNvPr id="9" name="Picture 8" descr="imgres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1591" y="2364672"/>
            <a:ext cx="1167821" cy="1167821"/>
          </a:xfrm>
          <a:prstGeom prst="rect">
            <a:avLst/>
          </a:prstGeom>
        </p:spPr>
      </p:pic>
      <p:pic>
        <p:nvPicPr>
          <p:cNvPr id="10" name="Picture 9" descr="imgres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586" y="2330636"/>
            <a:ext cx="1157111" cy="1157111"/>
          </a:xfrm>
          <a:prstGeom prst="rect">
            <a:avLst/>
          </a:prstGeom>
        </p:spPr>
      </p:pic>
      <p:pic>
        <p:nvPicPr>
          <p:cNvPr id="11" name="Picture 10" descr="imgres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250" y="716358"/>
            <a:ext cx="1540867" cy="1154163"/>
          </a:xfrm>
          <a:prstGeom prst="rect">
            <a:avLst/>
          </a:prstGeom>
        </p:spPr>
      </p:pic>
      <p:pic>
        <p:nvPicPr>
          <p:cNvPr id="12" name="Picture 11" descr="photo for ppt.tiff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586" y="687786"/>
            <a:ext cx="1428828" cy="13659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3924" y="2008410"/>
            <a:ext cx="1105144" cy="164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446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Icebreaker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Introduce yourself to the person sat next to you</a:t>
            </a:r>
          </a:p>
          <a:p>
            <a:r>
              <a:rPr lang="en-GB" dirty="0" smtClean="0"/>
              <a:t>On a post-it record:</a:t>
            </a:r>
          </a:p>
          <a:p>
            <a:pPr lvl="1"/>
            <a:r>
              <a:rPr lang="en-GB" dirty="0" smtClean="0"/>
              <a:t> Why are you here, what do you want to take away from today</a:t>
            </a:r>
          </a:p>
          <a:p>
            <a:r>
              <a:rPr lang="en-GB" dirty="0" smtClean="0"/>
              <a:t>On another post-it:</a:t>
            </a:r>
          </a:p>
          <a:p>
            <a:pPr lvl="1"/>
            <a:r>
              <a:rPr lang="en-GB" dirty="0"/>
              <a:t>Write down one challenge you experience in using technology </a:t>
            </a:r>
            <a:r>
              <a:rPr lang="en-GB" dirty="0" smtClean="0"/>
              <a:t>with </a:t>
            </a:r>
            <a:r>
              <a:rPr lang="en-GB" smtClean="0"/>
              <a:t>your learners in </a:t>
            </a:r>
            <a:r>
              <a:rPr lang="en-GB" dirty="0"/>
              <a:t>your </a:t>
            </a:r>
            <a:r>
              <a:rPr lang="en-GB" dirty="0" smtClean="0"/>
              <a:t>college</a:t>
            </a:r>
            <a:endParaRPr lang="en-GB" dirty="0"/>
          </a:p>
          <a:p>
            <a:pPr marL="288000" lvl="1" indent="0">
              <a:buNone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Jisc Digital Student http://digitalstudent.jiscinvolve.org.uk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413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Aims of today – 3</a:t>
            </a:r>
            <a:r>
              <a:rPr lang="en-US" baseline="30000" dirty="0" smtClean="0"/>
              <a:t>rd</a:t>
            </a:r>
            <a:r>
              <a:rPr lang="en-US" dirty="0" smtClean="0"/>
              <a:t> event out of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000" y="900000"/>
            <a:ext cx="5350874" cy="38700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GB" dirty="0"/>
              <a:t>How should FE and Skills providers respond to </a:t>
            </a:r>
            <a:r>
              <a:rPr lang="en-GB" dirty="0">
                <a:solidFill>
                  <a:srgbClr val="B71A8B"/>
                </a:solidFill>
              </a:rPr>
              <a:t>learners' changing expectations</a:t>
            </a:r>
            <a:r>
              <a:rPr lang="en-GB" dirty="0"/>
              <a:t> of their digital environment? </a:t>
            </a:r>
          </a:p>
          <a:p>
            <a:pPr lvl="0"/>
            <a:r>
              <a:rPr lang="en-GB" dirty="0"/>
              <a:t>What </a:t>
            </a:r>
            <a:r>
              <a:rPr lang="en-GB" dirty="0">
                <a:solidFill>
                  <a:srgbClr val="B71A8B"/>
                </a:solidFill>
              </a:rPr>
              <a:t>experiences</a:t>
            </a:r>
            <a:r>
              <a:rPr lang="en-GB" dirty="0"/>
              <a:t> prepare learners to flourish in a digital world? </a:t>
            </a:r>
          </a:p>
          <a:p>
            <a:pPr lvl="0"/>
            <a:r>
              <a:rPr lang="en-GB" dirty="0"/>
              <a:t>What are providers doing to </a:t>
            </a:r>
            <a:r>
              <a:rPr lang="en-GB" dirty="0">
                <a:solidFill>
                  <a:srgbClr val="B71A8B"/>
                </a:solidFill>
              </a:rPr>
              <a:t>engage their learners in dialogue</a:t>
            </a:r>
            <a:r>
              <a:rPr lang="en-GB" dirty="0"/>
              <a:t> about their learning environment and to gather intelligence about their changing needs? </a:t>
            </a:r>
            <a:endParaRPr lang="en-GB" dirty="0" smtClean="0"/>
          </a:p>
          <a:p>
            <a:pPr lvl="0"/>
            <a:r>
              <a:rPr lang="en-GB" dirty="0" smtClean="0"/>
              <a:t>Who needs to be involved?</a:t>
            </a:r>
            <a:endParaRPr lang="en-GB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21/05/2014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Jisc Digital Student http://digitalstudent.jiscinvolve.org.uk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7" name="Picture 2" descr="http://www.nottingham.ac.uk/xpert/attribution/pictureattrib/mangle.php?url=http://farm5.static.flickr.com/5049/5225049493_d4dd431a6c_b.jpg&amp;original_url=http://www.flickr.com/9106303@N05/5225049493/&amp;license=flickr_4&amp;flickr_id=5225049493&amp;size=full&amp;picturename=Schulknabe%20mit%20iPad,%20after%20Albert%20Ank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71" y="496715"/>
            <a:ext cx="3119651" cy="4412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2324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 Digital Student project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000" y="620486"/>
            <a:ext cx="8676000" cy="4149514"/>
          </a:xfrm>
        </p:spPr>
        <p:txBody>
          <a:bodyPr>
            <a:noAutofit/>
          </a:bodyPr>
          <a:lstStyle/>
          <a:p>
            <a:pPr>
              <a:spcAft>
                <a:spcPts val="1425"/>
              </a:spcAft>
            </a:pPr>
            <a:r>
              <a:rPr lang="en-GB" sz="2400" dirty="0" smtClean="0"/>
              <a:t>What </a:t>
            </a:r>
            <a:r>
              <a:rPr lang="en-GB" sz="2400" dirty="0"/>
              <a:t>do learners</a:t>
            </a:r>
            <a:r>
              <a:rPr lang="en-GB" sz="2400" dirty="0">
                <a:solidFill>
                  <a:schemeClr val="accent5"/>
                </a:solidFill>
              </a:rPr>
              <a:t> WANT </a:t>
            </a:r>
            <a:r>
              <a:rPr lang="en-GB" sz="2400" dirty="0"/>
              <a:t>(expectations</a:t>
            </a:r>
            <a:r>
              <a:rPr lang="en-GB" sz="2400" dirty="0" smtClean="0"/>
              <a:t>) in relation to the digital?</a:t>
            </a:r>
          </a:p>
          <a:p>
            <a:pPr>
              <a:spcAft>
                <a:spcPts val="1425"/>
              </a:spcAft>
            </a:pPr>
            <a:r>
              <a:rPr lang="en-GB" sz="2400" dirty="0" smtClean="0"/>
              <a:t>What </a:t>
            </a:r>
            <a:r>
              <a:rPr lang="en-GB" sz="2400" dirty="0"/>
              <a:t>do learners </a:t>
            </a:r>
            <a:r>
              <a:rPr lang="en-GB" sz="2400" dirty="0">
                <a:solidFill>
                  <a:schemeClr val="accent5"/>
                </a:solidFill>
              </a:rPr>
              <a:t>NEED</a:t>
            </a:r>
            <a:r>
              <a:rPr lang="en-GB" sz="2400" dirty="0"/>
              <a:t> to succeed (experiences</a:t>
            </a:r>
            <a:r>
              <a:rPr lang="en-GB" sz="2400" dirty="0" smtClean="0"/>
              <a:t>)?</a:t>
            </a:r>
          </a:p>
          <a:p>
            <a:r>
              <a:rPr lang="en-GB" sz="2399" dirty="0">
                <a:latin typeface="Corbel" panose="020B0503020204020204" pitchFamily="34" charset="0"/>
              </a:rPr>
              <a:t>Literature review| review of institutional data | stakeholder interviews | learner focus groups | consultation events</a:t>
            </a:r>
          </a:p>
          <a:p>
            <a:r>
              <a:rPr lang="en-GB" sz="2400" dirty="0" smtClean="0"/>
              <a:t>Guidance for colleges on </a:t>
            </a:r>
            <a:r>
              <a:rPr lang="en-GB" sz="2400" dirty="0" smtClean="0">
                <a:solidFill>
                  <a:schemeClr val="accent5"/>
                </a:solidFill>
              </a:rPr>
              <a:t>how to gather learners’ views</a:t>
            </a:r>
            <a:r>
              <a:rPr lang="en-GB" sz="2400" dirty="0" smtClean="0"/>
              <a:t>, how to engage learners in an </a:t>
            </a:r>
            <a:r>
              <a:rPr lang="en-GB" sz="2400" dirty="0" smtClean="0">
                <a:solidFill>
                  <a:schemeClr val="accent5"/>
                </a:solidFill>
              </a:rPr>
              <a:t>ongoing dialogue </a:t>
            </a:r>
            <a:r>
              <a:rPr lang="en-GB" sz="2400" dirty="0" smtClean="0"/>
              <a:t>about the digital and how to </a:t>
            </a:r>
            <a:r>
              <a:rPr lang="en-GB" sz="2400" dirty="0" smtClean="0">
                <a:solidFill>
                  <a:schemeClr val="accent5"/>
                </a:solidFill>
              </a:rPr>
              <a:t>better support learners </a:t>
            </a:r>
            <a:r>
              <a:rPr lang="en-GB" sz="2400" dirty="0" smtClean="0"/>
              <a:t>digital experience</a:t>
            </a:r>
          </a:p>
          <a:p>
            <a:r>
              <a:rPr lang="en-GB" sz="2400" dirty="0" smtClean="0"/>
              <a:t>Identify </a:t>
            </a:r>
            <a:r>
              <a:rPr lang="en-GB" sz="2400" dirty="0" smtClean="0">
                <a:solidFill>
                  <a:schemeClr val="accent5"/>
                </a:solidFill>
              </a:rPr>
              <a:t>top challenges in relation to the digital learner experience </a:t>
            </a:r>
            <a:r>
              <a:rPr lang="en-GB" sz="2400" dirty="0" smtClean="0"/>
              <a:t>and begin to develop a set of learner entitlements and enhancements to support colleges address these challenges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Jisc Digital Student http://digitalstudent.jiscinvolve.org.uk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645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0533" y="15240"/>
            <a:ext cx="6243467" cy="489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324" y="4896000"/>
            <a:ext cx="7242676" cy="262151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-106680" y="1493838"/>
            <a:ext cx="2743200" cy="1882408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85000" lnSpcReduction="2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Reflection point – use your reflection form to note down actions and keep points for your return to college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Jisc Digital Student http://digitalstudent.jiscinvolve.org.uk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200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404328" y="0"/>
            <a:ext cx="7503384" cy="517365"/>
          </a:xfrm>
          <a:ln/>
        </p:spPr>
        <p:txBody>
          <a:bodyPr/>
          <a:lstStyle/>
          <a:p>
            <a:pPr>
              <a:tabLst>
                <a:tab pos="0" algn="l"/>
                <a:tab pos="447541" algn="l"/>
                <a:tab pos="896669" algn="l"/>
                <a:tab pos="1345796" algn="l"/>
                <a:tab pos="1794924" algn="l"/>
                <a:tab pos="2244052" algn="l"/>
                <a:tab pos="2693180" algn="l"/>
                <a:tab pos="3142307" algn="l"/>
                <a:tab pos="3591435" algn="l"/>
                <a:tab pos="4040562" algn="l"/>
                <a:tab pos="4489691" algn="l"/>
                <a:tab pos="4938818" algn="l"/>
                <a:tab pos="5387946" algn="l"/>
                <a:tab pos="5837073" algn="l"/>
                <a:tab pos="6286202" algn="l"/>
                <a:tab pos="6735329" algn="l"/>
                <a:tab pos="7184457" algn="l"/>
                <a:tab pos="7633584" algn="l"/>
                <a:tab pos="8082712" algn="l"/>
                <a:tab pos="8531840" algn="l"/>
                <a:tab pos="8980968" algn="l"/>
              </a:tabLst>
            </a:pPr>
            <a:r>
              <a:rPr lang="en-US" sz="2799" dirty="0">
                <a:solidFill>
                  <a:srgbClr val="B71A8B"/>
                </a:solidFill>
              </a:rPr>
              <a:t>Throughout the </a:t>
            </a:r>
            <a:r>
              <a:rPr lang="en-US" sz="2799" dirty="0" smtClean="0">
                <a:solidFill>
                  <a:srgbClr val="B71A8B"/>
                </a:solidFill>
              </a:rPr>
              <a:t>day- have your say</a:t>
            </a:r>
            <a:endParaRPr lang="en-US" sz="2799" dirty="0">
              <a:solidFill>
                <a:srgbClr val="B71A8B"/>
              </a:solidFill>
            </a:endParaRP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026619" y="4894339"/>
            <a:ext cx="7162177" cy="179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72" tIns="44986" rIns="89972" bIns="44986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GB" sz="1100" dirty="0" err="1">
                <a:solidFill>
                  <a:srgbClr val="2C3841"/>
                </a:solidFill>
                <a:latin typeface="Corbel" panose="020B0503020204020204" pitchFamily="34" charset="0"/>
              </a:rPr>
              <a:t>Jisc</a:t>
            </a:r>
            <a:r>
              <a:rPr lang="en-GB" sz="1100" dirty="0">
                <a:solidFill>
                  <a:srgbClr val="2C3841"/>
                </a:solidFill>
                <a:latin typeface="Corbel" panose="020B0503020204020204" pitchFamily="34" charset="0"/>
              </a:rPr>
              <a:t> Digital Student </a:t>
            </a:r>
            <a:r>
              <a:rPr lang="en-GB" sz="1100" dirty="0">
                <a:solidFill>
                  <a:srgbClr val="CCCCFF"/>
                </a:solidFill>
                <a:latin typeface="Corbel" panose="020B0503020204020204" pitchFamily="34" charset="0"/>
                <a:hlinkClick r:id="rId3"/>
              </a:rPr>
              <a:t>http://digitalstudent.jiscinvolve.org.uk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487594" y="806202"/>
            <a:ext cx="4937760" cy="1064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72" tIns="44986" rIns="89972" bIns="44986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spcAft>
                <a:spcPts val="1425"/>
              </a:spcAft>
            </a:pPr>
            <a:r>
              <a:rPr lang="en-GB" sz="2400" dirty="0">
                <a:solidFill>
                  <a:srgbClr val="2C3841"/>
                </a:solidFill>
              </a:rPr>
              <a:t>What one thing should colleges/providers do to enhance </a:t>
            </a:r>
            <a:r>
              <a:rPr lang="en-GB" sz="2400" dirty="0" smtClean="0">
                <a:solidFill>
                  <a:srgbClr val="2C3841"/>
                </a:solidFill>
              </a:rPr>
              <a:t>learners’ </a:t>
            </a:r>
            <a:r>
              <a:rPr lang="en-GB" sz="2400" dirty="0">
                <a:solidFill>
                  <a:srgbClr val="2C3841"/>
                </a:solidFill>
              </a:rPr>
              <a:t>digital experience?</a:t>
            </a:r>
            <a:endParaRPr lang="en-GB" sz="2399" b="1" dirty="0" smtClean="0">
              <a:solidFill>
                <a:srgbClr val="800080"/>
              </a:solidFill>
            </a:endParaRP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504" y="720503"/>
            <a:ext cx="4134162" cy="2378929"/>
          </a:xfrm>
          <a:prstGeom prst="rect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742546" y="1804431"/>
            <a:ext cx="2794724" cy="430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72" tIns="44986" rIns="89972" bIns="44986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r>
              <a:rPr lang="en-GB" sz="2399">
                <a:solidFill>
                  <a:srgbClr val="800000"/>
                </a:solidFill>
                <a:latin typeface="Chalkduster" charset="0"/>
              </a:rPr>
              <a:t>Your idea here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3577" y="2350819"/>
            <a:ext cx="2694135" cy="17960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5180" y="3249889"/>
            <a:ext cx="6285958" cy="1744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425"/>
              </a:spcAft>
            </a:pPr>
            <a:r>
              <a:rPr lang="en-GB" sz="2800" b="1" dirty="0" smtClean="0">
                <a:solidFill>
                  <a:srgbClr val="800080"/>
                </a:solidFill>
              </a:rPr>
              <a:t>What One thing? </a:t>
            </a:r>
            <a:r>
              <a:rPr lang="en-GB" sz="2800" b="1" dirty="0" err="1" smtClean="0">
                <a:solidFill>
                  <a:srgbClr val="800080"/>
                </a:solidFill>
              </a:rPr>
              <a:t>Padlet</a:t>
            </a:r>
            <a:r>
              <a:rPr lang="en-GB" sz="2800" b="1" dirty="0" smtClean="0">
                <a:solidFill>
                  <a:srgbClr val="800080"/>
                </a:solidFill>
              </a:rPr>
              <a:t>:</a:t>
            </a:r>
            <a:endParaRPr lang="en-GB" sz="2800" b="1" dirty="0" smtClean="0">
              <a:solidFill>
                <a:srgbClr val="800080"/>
              </a:solidFill>
              <a:hlinkClick r:id="rId6"/>
            </a:endParaRPr>
          </a:p>
          <a:p>
            <a:pPr>
              <a:spcAft>
                <a:spcPts val="1425"/>
              </a:spcAft>
            </a:pPr>
            <a:r>
              <a:rPr lang="en-GB" sz="2800" dirty="0" smtClean="0">
                <a:hlinkClick r:id="rId6"/>
              </a:rPr>
              <a:t>http</a:t>
            </a:r>
            <a:r>
              <a:rPr lang="en-GB" sz="2800" dirty="0">
                <a:hlinkClick r:id="rId6"/>
              </a:rPr>
              <a:t>://</a:t>
            </a:r>
            <a:r>
              <a:rPr lang="en-GB" sz="2800" dirty="0" smtClean="0">
                <a:hlinkClick r:id="rId6"/>
              </a:rPr>
              <a:t>padlet.com/sarahknight/onething</a:t>
            </a:r>
            <a:endParaRPr lang="en-GB" sz="2800" dirty="0" smtClean="0"/>
          </a:p>
          <a:p>
            <a:pPr>
              <a:spcAft>
                <a:spcPts val="1425"/>
              </a:spcAft>
            </a:pPr>
            <a:r>
              <a:rPr lang="en-GB" sz="2800" dirty="0" smtClean="0"/>
              <a:t>#</a:t>
            </a:r>
            <a:r>
              <a:rPr lang="en-GB" sz="2800" dirty="0" err="1" smtClean="0"/>
              <a:t>digitalstudent</a:t>
            </a:r>
            <a:r>
              <a:rPr lang="en-GB" sz="2800" dirty="0" smtClean="0"/>
              <a:t> </a:t>
            </a:r>
            <a:endParaRPr lang="en-GB" sz="2800" b="1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5001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403350" y="0"/>
            <a:ext cx="7505700" cy="468313"/>
          </a:xfrm>
          <a:ln/>
        </p:spPr>
        <p:txBody>
          <a:bodyPr/>
          <a:lstStyle/>
          <a:p>
            <a: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altLang="en-US" sz="2800" b="1" dirty="0" smtClean="0">
                <a:solidFill>
                  <a:srgbClr val="B71A8B"/>
                </a:solidFill>
              </a:rPr>
              <a:t>For </a:t>
            </a:r>
            <a:r>
              <a:rPr lang="en-US" altLang="en-US" dirty="0" smtClean="0">
                <a:solidFill>
                  <a:srgbClr val="B71A8B"/>
                </a:solidFill>
              </a:rPr>
              <a:t>findings and workshop resources:</a:t>
            </a:r>
            <a:endParaRPr lang="en-US" altLang="en-US" sz="2800" b="1" dirty="0">
              <a:solidFill>
                <a:srgbClr val="B71A8B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90000" y="4896000"/>
            <a:ext cx="7164000" cy="180000"/>
          </a:xfrm>
        </p:spPr>
        <p:txBody>
          <a:bodyPr/>
          <a:lstStyle/>
          <a:p>
            <a:r>
              <a:rPr lang="en-GB" dirty="0" err="1"/>
              <a:t>Jisc</a:t>
            </a:r>
            <a:r>
              <a:rPr lang="en-GB" dirty="0"/>
              <a:t> Digital Student </a:t>
            </a:r>
            <a:r>
              <a:rPr lang="en-GB" dirty="0">
                <a:hlinkClick r:id="rId3"/>
              </a:rPr>
              <a:t>http://digitalstudent.jiscinvolve.org.uk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18" y="651469"/>
            <a:ext cx="8934573" cy="48091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12807" y="651469"/>
            <a:ext cx="54761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hlinkClick r:id="rId5"/>
              </a:rPr>
              <a:t>http://</a:t>
            </a:r>
            <a:r>
              <a:rPr lang="en-GB" sz="2800" dirty="0" smtClean="0">
                <a:hlinkClick r:id="rId5"/>
              </a:rPr>
              <a:t>digitalstudent.jiscinvolve.org</a:t>
            </a:r>
            <a:r>
              <a:rPr lang="en-GB" sz="2800" dirty="0" smtClean="0"/>
              <a:t>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7118937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Jisc Theme">
  <a:themeElements>
    <a:clrScheme name="Jisc 2013 1">
      <a:dk1>
        <a:srgbClr val="2C3841"/>
      </a:dk1>
      <a:lt1>
        <a:srgbClr val="FFFFFF"/>
      </a:lt1>
      <a:dk2>
        <a:srgbClr val="DE481C"/>
      </a:dk2>
      <a:lt2>
        <a:srgbClr val="9F3515"/>
      </a:lt2>
      <a:accent1>
        <a:srgbClr val="E61554"/>
      </a:accent1>
      <a:accent2>
        <a:srgbClr val="F9B000"/>
      </a:accent2>
      <a:accent3>
        <a:srgbClr val="B2BB1C"/>
      </a:accent3>
      <a:accent4>
        <a:srgbClr val="0092CB"/>
      </a:accent4>
      <a:accent5>
        <a:srgbClr val="B71A8B"/>
      </a:accent5>
      <a:accent6>
        <a:srgbClr val="CADCF0"/>
      </a:accent6>
      <a:hlink>
        <a:srgbClr val="DE481C"/>
      </a:hlink>
      <a:folHlink>
        <a:srgbClr val="DE481C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ED809D3265FB4482D12D07C3DC45A7" ma:contentTypeVersion="0" ma:contentTypeDescription="Create a new document." ma:contentTypeScope="" ma:versionID="55002ed782730a7f99494006c128c96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5760026d9a59ec6be48a99397f5777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CB19FC-11A8-48A6-9A46-45A9A642040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5525E9-4126-4D4B-9907-6D33285AA38C}">
  <ds:schemaRefs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75906F6F-F472-452B-ACA2-624D252C9B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10806</TotalTime>
  <Words>745</Words>
  <Application>Microsoft Macintosh PowerPoint</Application>
  <PresentationFormat>On-screen Show (16:9)</PresentationFormat>
  <Paragraphs>101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Jisc Theme</vt:lpstr>
      <vt:lpstr>Further Education Digital Student Project  Sarah Knight, Senior Co-design Manager, Student Experience, Jisc </vt:lpstr>
      <vt:lpstr>Jisc Digital Student Project</vt:lpstr>
      <vt:lpstr>FE Digital Student Project Team</vt:lpstr>
      <vt:lpstr>Icebreaker</vt:lpstr>
      <vt:lpstr>Aims of today – 3rd event out of 6</vt:lpstr>
      <vt:lpstr>FE Digital Student project</vt:lpstr>
      <vt:lpstr>PowerPoint Presentation</vt:lpstr>
      <vt:lpstr>Throughout the day- have your say</vt:lpstr>
      <vt:lpstr>For findings and workshop resources:</vt:lpstr>
      <vt:lpstr>Find out more…</vt:lpstr>
    </vt:vector>
  </TitlesOfParts>
  <Company>iD Factory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Lisney</dc:creator>
  <cp:lastModifiedBy>Rhona Sharpe</cp:lastModifiedBy>
  <cp:revision>451</cp:revision>
  <cp:lastPrinted>2014-10-14T15:58:37Z</cp:lastPrinted>
  <dcterms:created xsi:type="dcterms:W3CDTF">2013-10-10T15:07:08Z</dcterms:created>
  <dcterms:modified xsi:type="dcterms:W3CDTF">2015-04-01T08:48:16Z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0x010100EBED809D3265FB4482D12D07C3DC45A7</vt:lpwstr>
  </property>
  <property fmtid="{D5CDD505-2E9C-101B-9397-08002B2CF9AE}" pid="3" name="IsMyDocuments">
    <vt:bool>true</vt:bool>
  </property>
</Properties>
</file>