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437" r:id="rId5"/>
    <p:sldId id="436" r:id="rId6"/>
    <p:sldId id="434" r:id="rId7"/>
    <p:sldId id="438" r:id="rId8"/>
    <p:sldId id="435" r:id="rId9"/>
    <p:sldId id="390" r:id="rId10"/>
    <p:sldId id="430" r:id="rId11"/>
    <p:sldId id="431" r:id="rId12"/>
    <p:sldId id="432" r:id="rId13"/>
    <p:sldId id="393" r:id="rId14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E8E2D6-1941-438D-8C7E-A06C621038E3}">
          <p14:sldIdLst>
            <p14:sldId id="437"/>
            <p14:sldId id="436"/>
            <p14:sldId id="434"/>
            <p14:sldId id="438"/>
            <p14:sldId id="435"/>
            <p14:sldId id="390"/>
            <p14:sldId id="430"/>
            <p14:sldId id="431"/>
            <p14:sldId id="432"/>
            <p14:sldId id="3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RPE, RHON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A8B"/>
    <a:srgbClr val="2C3841"/>
    <a:srgbClr val="9F3515"/>
    <a:srgbClr val="E85E12"/>
    <a:srgbClr val="DE481C"/>
    <a:srgbClr val="9BA7B0"/>
    <a:srgbClr val="552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56" autoAdjust="0"/>
    <p:restoredTop sz="60523" autoAdjust="0"/>
  </p:normalViewPr>
  <p:slideViewPr>
    <p:cSldViewPr snapToGrid="0" snapToObjects="1" showGuides="1">
      <p:cViewPr varScale="1">
        <p:scale>
          <a:sx n="82" d="100"/>
          <a:sy n="82" d="100"/>
        </p:scale>
        <p:origin x="-144" y="-104"/>
      </p:cViewPr>
      <p:guideLst>
        <p:guide orient="horz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72" d="100"/>
          <a:sy n="72" d="100"/>
        </p:scale>
        <p:origin x="-2268" y="-96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578EC-FAFE-4825-8CE5-BEF56FAAB7C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322BD7-01A4-42FD-BCBF-EBA24E6F047A}">
      <dgm:prSet phldrT="[Text]" custT="1"/>
      <dgm:spPr/>
      <dgm:t>
        <a:bodyPr/>
        <a:lstStyle/>
        <a:p>
          <a:r>
            <a:rPr lang="en-GB" sz="1200" b="1" dirty="0" smtClean="0">
              <a:solidFill>
                <a:schemeClr val="accent5">
                  <a:lumMod val="75000"/>
                </a:schemeClr>
              </a:solidFill>
            </a:rPr>
            <a:t>Desk </a:t>
          </a:r>
        </a:p>
        <a:p>
          <a:r>
            <a:rPr lang="en-GB" sz="1200" b="1" dirty="0" smtClean="0">
              <a:solidFill>
                <a:schemeClr val="accent5">
                  <a:lumMod val="75000"/>
                </a:schemeClr>
              </a:solidFill>
            </a:rPr>
            <a:t>research</a:t>
          </a:r>
          <a:endParaRPr lang="en-GB" sz="1200" b="1" dirty="0">
            <a:solidFill>
              <a:schemeClr val="accent5">
                <a:lumMod val="75000"/>
              </a:schemeClr>
            </a:solidFill>
          </a:endParaRPr>
        </a:p>
      </dgm:t>
    </dgm:pt>
    <dgm:pt modelId="{B752D229-9793-4700-83E4-7B1D5048E869}" type="parTrans" cxnId="{4C460137-9100-4E13-A776-1BB0927E2192}">
      <dgm:prSet/>
      <dgm:spPr/>
      <dgm:t>
        <a:bodyPr/>
        <a:lstStyle/>
        <a:p>
          <a:endParaRPr lang="en-GB"/>
        </a:p>
      </dgm:t>
    </dgm:pt>
    <dgm:pt modelId="{5C571CCB-45FD-4963-B6FA-23B2FC6AD60F}" type="sibTrans" cxnId="{4C460137-9100-4E13-A776-1BB0927E2192}">
      <dgm:prSet/>
      <dgm:spPr/>
      <dgm:t>
        <a:bodyPr/>
        <a:lstStyle/>
        <a:p>
          <a:endParaRPr lang="en-GB"/>
        </a:p>
      </dgm:t>
    </dgm:pt>
    <dgm:pt modelId="{423BC044-B899-4EFE-9827-EDDB839DBFFC}">
      <dgm:prSet phldrT="[Text]" custT="1"/>
      <dgm:spPr/>
      <dgm:t>
        <a:bodyPr/>
        <a:lstStyle/>
        <a:p>
          <a:r>
            <a:rPr lang="en-GB" sz="1200" b="1" dirty="0" smtClean="0">
              <a:solidFill>
                <a:schemeClr val="accent5">
                  <a:lumMod val="75000"/>
                </a:schemeClr>
              </a:solidFill>
            </a:rPr>
            <a:t>Focus groups</a:t>
          </a:r>
          <a:endParaRPr lang="en-GB" sz="1200" b="1" dirty="0">
            <a:solidFill>
              <a:schemeClr val="accent5">
                <a:lumMod val="75000"/>
              </a:schemeClr>
            </a:solidFill>
          </a:endParaRPr>
        </a:p>
      </dgm:t>
    </dgm:pt>
    <dgm:pt modelId="{29AF58F1-3C36-401B-B5AA-6DEA2B7E8381}" type="parTrans" cxnId="{49B48C39-BE12-405F-BA9A-B9558D75BE96}">
      <dgm:prSet/>
      <dgm:spPr/>
      <dgm:t>
        <a:bodyPr/>
        <a:lstStyle/>
        <a:p>
          <a:endParaRPr lang="en-GB"/>
        </a:p>
      </dgm:t>
    </dgm:pt>
    <dgm:pt modelId="{61247820-0519-4F4A-A8C1-3882A82B1073}" type="sibTrans" cxnId="{49B48C39-BE12-405F-BA9A-B9558D75BE96}">
      <dgm:prSet/>
      <dgm:spPr/>
      <dgm:t>
        <a:bodyPr/>
        <a:lstStyle/>
        <a:p>
          <a:endParaRPr lang="en-GB"/>
        </a:p>
      </dgm:t>
    </dgm:pt>
    <dgm:pt modelId="{4F607B2C-7768-402A-B22A-D350025AE9A7}">
      <dgm:prSet phldrT="[Text]" custT="1"/>
      <dgm:spPr/>
      <dgm:t>
        <a:bodyPr/>
        <a:lstStyle/>
        <a:p>
          <a:r>
            <a:rPr lang="en-GB" sz="1800" b="1" dirty="0" smtClean="0">
              <a:solidFill>
                <a:schemeClr val="accent5">
                  <a:lumMod val="75000"/>
                </a:schemeClr>
              </a:solidFill>
            </a:rPr>
            <a:t>Consultation </a:t>
          </a:r>
        </a:p>
        <a:p>
          <a:r>
            <a:rPr lang="en-GB" sz="1800" b="1" dirty="0" smtClean="0">
              <a:solidFill>
                <a:schemeClr val="accent5">
                  <a:lumMod val="75000"/>
                </a:schemeClr>
              </a:solidFill>
            </a:rPr>
            <a:t>events</a:t>
          </a:r>
          <a:endParaRPr lang="en-GB" sz="1800" b="1" dirty="0">
            <a:solidFill>
              <a:schemeClr val="accent5">
                <a:lumMod val="75000"/>
              </a:schemeClr>
            </a:solidFill>
          </a:endParaRPr>
        </a:p>
      </dgm:t>
    </dgm:pt>
    <dgm:pt modelId="{D5750C28-7457-41B0-AFE5-285C0D05036B}" type="parTrans" cxnId="{C69110ED-3414-4F74-9B69-84B4B85083C2}">
      <dgm:prSet/>
      <dgm:spPr/>
      <dgm:t>
        <a:bodyPr/>
        <a:lstStyle/>
        <a:p>
          <a:endParaRPr lang="en-GB"/>
        </a:p>
      </dgm:t>
    </dgm:pt>
    <dgm:pt modelId="{212C1871-A6E3-4B1F-BBE7-6BF8113128B9}" type="sibTrans" cxnId="{C69110ED-3414-4F74-9B69-84B4B85083C2}">
      <dgm:prSet/>
      <dgm:spPr/>
      <dgm:t>
        <a:bodyPr/>
        <a:lstStyle/>
        <a:p>
          <a:endParaRPr lang="en-GB"/>
        </a:p>
      </dgm:t>
    </dgm:pt>
    <dgm:pt modelId="{0BF77BEB-0323-412D-87D0-8A1B27CC1797}" type="pres">
      <dgm:prSet presAssocID="{213578EC-FAFE-4825-8CE5-BEF56FAAB7C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1FC4E90D-5308-4734-9ED5-CB84294EC005}" type="pres">
      <dgm:prSet presAssocID="{70322BD7-01A4-42FD-BCBF-EBA24E6F047A}" presName="Accent1" presStyleCnt="0"/>
      <dgm:spPr/>
    </dgm:pt>
    <dgm:pt modelId="{D072CED8-BC99-40AC-AE1E-406C065C9D3A}" type="pres">
      <dgm:prSet presAssocID="{70322BD7-01A4-42FD-BCBF-EBA24E6F047A}" presName="Accent" presStyleLbl="node1" presStyleIdx="0" presStyleCnt="3" custLinFactNeighborX="-5661"/>
      <dgm:spPr/>
    </dgm:pt>
    <dgm:pt modelId="{11E2A34A-2B48-4F6E-85D5-48999E020AA1}" type="pres">
      <dgm:prSet presAssocID="{70322BD7-01A4-42FD-BCBF-EBA24E6F047A}" presName="Parent1" presStyleLbl="revTx" presStyleIdx="0" presStyleCnt="3" custScaleX="133958" custLinFactNeighborX="-6871" custLinFactNeighborY="-139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919793-E579-4055-A180-B2D7DCB39CC3}" type="pres">
      <dgm:prSet presAssocID="{423BC044-B899-4EFE-9827-EDDB839DBFFC}" presName="Accent2" presStyleCnt="0"/>
      <dgm:spPr/>
    </dgm:pt>
    <dgm:pt modelId="{4444830F-5D07-4DBA-B3CB-57932449653C}" type="pres">
      <dgm:prSet presAssocID="{423BC044-B899-4EFE-9827-EDDB839DBFFC}" presName="Accent" presStyleLbl="node1" presStyleIdx="1" presStyleCnt="3"/>
      <dgm:spPr/>
    </dgm:pt>
    <dgm:pt modelId="{84EEB115-EBA0-453B-8770-100FF7DFB251}" type="pres">
      <dgm:prSet presAssocID="{423BC044-B899-4EFE-9827-EDDB839DBFFC}" presName="Parent2" presStyleLbl="revTx" presStyleIdx="1" presStyleCnt="3" custScaleX="159545" custScaleY="183195" custLinFactNeighborX="8120" custLinFactNeighborY="-97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66FBA5-AEBA-4BE0-BDA8-FB3D282A0401}" type="pres">
      <dgm:prSet presAssocID="{4F607B2C-7768-402A-B22A-D350025AE9A7}" presName="Accent3" presStyleCnt="0"/>
      <dgm:spPr/>
    </dgm:pt>
    <dgm:pt modelId="{6B24AC5A-7981-4F04-A783-A8DF62E58950}" type="pres">
      <dgm:prSet presAssocID="{4F607B2C-7768-402A-B22A-D350025AE9A7}" presName="Accent" presStyleLbl="node1" presStyleIdx="2" presStyleCnt="3"/>
      <dgm:spPr/>
    </dgm:pt>
    <dgm:pt modelId="{D51A4E1C-E6E2-4076-981D-91D18581F08E}" type="pres">
      <dgm:prSet presAssocID="{4F607B2C-7768-402A-B22A-D350025AE9A7}" presName="Parent3" presStyleLbl="revTx" presStyleIdx="2" presStyleCnt="3" custScaleX="197331" custLinFactNeighborX="-3801" custLinFactNeighborY="231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F8E8C44-6B1A-4C33-9353-E4524D4C62D0}" type="presOf" srcId="{213578EC-FAFE-4825-8CE5-BEF56FAAB7CC}" destId="{0BF77BEB-0323-412D-87D0-8A1B27CC1797}" srcOrd="0" destOrd="0" presId="urn:microsoft.com/office/officeart/2009/layout/CircleArrowProcess"/>
    <dgm:cxn modelId="{49B48C39-BE12-405F-BA9A-B9558D75BE96}" srcId="{213578EC-FAFE-4825-8CE5-BEF56FAAB7CC}" destId="{423BC044-B899-4EFE-9827-EDDB839DBFFC}" srcOrd="1" destOrd="0" parTransId="{29AF58F1-3C36-401B-B5AA-6DEA2B7E8381}" sibTransId="{61247820-0519-4F4A-A8C1-3882A82B1073}"/>
    <dgm:cxn modelId="{4C460137-9100-4E13-A776-1BB0927E2192}" srcId="{213578EC-FAFE-4825-8CE5-BEF56FAAB7CC}" destId="{70322BD7-01A4-42FD-BCBF-EBA24E6F047A}" srcOrd="0" destOrd="0" parTransId="{B752D229-9793-4700-83E4-7B1D5048E869}" sibTransId="{5C571CCB-45FD-4963-B6FA-23B2FC6AD60F}"/>
    <dgm:cxn modelId="{393E19B0-B9FB-4421-AA90-89C70C36C5EA}" type="presOf" srcId="{70322BD7-01A4-42FD-BCBF-EBA24E6F047A}" destId="{11E2A34A-2B48-4F6E-85D5-48999E020AA1}" srcOrd="0" destOrd="0" presId="urn:microsoft.com/office/officeart/2009/layout/CircleArrowProcess"/>
    <dgm:cxn modelId="{2BBD11B6-6621-4054-BEDD-3D2A38AC3733}" type="presOf" srcId="{423BC044-B899-4EFE-9827-EDDB839DBFFC}" destId="{84EEB115-EBA0-453B-8770-100FF7DFB251}" srcOrd="0" destOrd="0" presId="urn:microsoft.com/office/officeart/2009/layout/CircleArrowProcess"/>
    <dgm:cxn modelId="{C69110ED-3414-4F74-9B69-84B4B85083C2}" srcId="{213578EC-FAFE-4825-8CE5-BEF56FAAB7CC}" destId="{4F607B2C-7768-402A-B22A-D350025AE9A7}" srcOrd="2" destOrd="0" parTransId="{D5750C28-7457-41B0-AFE5-285C0D05036B}" sibTransId="{212C1871-A6E3-4B1F-BBE7-6BF8113128B9}"/>
    <dgm:cxn modelId="{C1B53A18-22DC-401F-BCDD-34058FDF5FFA}" type="presOf" srcId="{4F607B2C-7768-402A-B22A-D350025AE9A7}" destId="{D51A4E1C-E6E2-4076-981D-91D18581F08E}" srcOrd="0" destOrd="0" presId="urn:microsoft.com/office/officeart/2009/layout/CircleArrowProcess"/>
    <dgm:cxn modelId="{C8BDDA63-0ACD-4F5B-A366-D67E34DB1DCC}" type="presParOf" srcId="{0BF77BEB-0323-412D-87D0-8A1B27CC1797}" destId="{1FC4E90D-5308-4734-9ED5-CB84294EC005}" srcOrd="0" destOrd="0" presId="urn:microsoft.com/office/officeart/2009/layout/CircleArrowProcess"/>
    <dgm:cxn modelId="{1D9B09D8-EDC8-47FC-BE91-4CCD81D36A11}" type="presParOf" srcId="{1FC4E90D-5308-4734-9ED5-CB84294EC005}" destId="{D072CED8-BC99-40AC-AE1E-406C065C9D3A}" srcOrd="0" destOrd="0" presId="urn:microsoft.com/office/officeart/2009/layout/CircleArrowProcess"/>
    <dgm:cxn modelId="{0113A178-36B9-4EA0-854A-12CB467F3B86}" type="presParOf" srcId="{0BF77BEB-0323-412D-87D0-8A1B27CC1797}" destId="{11E2A34A-2B48-4F6E-85D5-48999E020AA1}" srcOrd="1" destOrd="0" presId="urn:microsoft.com/office/officeart/2009/layout/CircleArrowProcess"/>
    <dgm:cxn modelId="{D06369C0-CE84-4786-B951-AE069685DB48}" type="presParOf" srcId="{0BF77BEB-0323-412D-87D0-8A1B27CC1797}" destId="{C9919793-E579-4055-A180-B2D7DCB39CC3}" srcOrd="2" destOrd="0" presId="urn:microsoft.com/office/officeart/2009/layout/CircleArrowProcess"/>
    <dgm:cxn modelId="{9DD26D09-9DEA-47D6-900B-33D3EED06E87}" type="presParOf" srcId="{C9919793-E579-4055-A180-B2D7DCB39CC3}" destId="{4444830F-5D07-4DBA-B3CB-57932449653C}" srcOrd="0" destOrd="0" presId="urn:microsoft.com/office/officeart/2009/layout/CircleArrowProcess"/>
    <dgm:cxn modelId="{FB975CE2-31B2-4630-A568-50870761F454}" type="presParOf" srcId="{0BF77BEB-0323-412D-87D0-8A1B27CC1797}" destId="{84EEB115-EBA0-453B-8770-100FF7DFB251}" srcOrd="3" destOrd="0" presId="urn:microsoft.com/office/officeart/2009/layout/CircleArrowProcess"/>
    <dgm:cxn modelId="{906588ED-B7BB-471A-A49C-600A75F67D1C}" type="presParOf" srcId="{0BF77BEB-0323-412D-87D0-8A1B27CC1797}" destId="{5F66FBA5-AEBA-4BE0-BDA8-FB3D282A0401}" srcOrd="4" destOrd="0" presId="urn:microsoft.com/office/officeart/2009/layout/CircleArrowProcess"/>
    <dgm:cxn modelId="{F65F8347-1C2B-4A60-AD05-E135267A37AB}" type="presParOf" srcId="{5F66FBA5-AEBA-4BE0-BDA8-FB3D282A0401}" destId="{6B24AC5A-7981-4F04-A783-A8DF62E58950}" srcOrd="0" destOrd="0" presId="urn:microsoft.com/office/officeart/2009/layout/CircleArrowProcess"/>
    <dgm:cxn modelId="{135D7C41-7994-4777-BC6F-8358C09AEF3D}" type="presParOf" srcId="{0BF77BEB-0323-412D-87D0-8A1B27CC1797}" destId="{D51A4E1C-E6E2-4076-981D-91D18581F08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2CED8-BC99-40AC-AE1E-406C065C9D3A}">
      <dsp:nvSpPr>
        <dsp:cNvPr id="0" name=""/>
        <dsp:cNvSpPr/>
      </dsp:nvSpPr>
      <dsp:spPr>
        <a:xfrm>
          <a:off x="645624" y="695819"/>
          <a:ext cx="1299033" cy="129923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2A34A-2B48-4F6E-85D5-48999E020AA1}">
      <dsp:nvSpPr>
        <dsp:cNvPr id="0" name=""/>
        <dsp:cNvSpPr/>
      </dsp:nvSpPr>
      <dsp:spPr>
        <a:xfrm>
          <a:off x="834131" y="1114472"/>
          <a:ext cx="966973" cy="36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accent5">
                  <a:lumMod val="75000"/>
                </a:schemeClr>
              </a:solidFill>
            </a:rPr>
            <a:t>Desk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accent5">
                  <a:lumMod val="75000"/>
                </a:schemeClr>
              </a:solidFill>
            </a:rPr>
            <a:t>research</a:t>
          </a:r>
          <a:endParaRPr lang="en-GB" sz="12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834131" y="1114472"/>
        <a:ext cx="966973" cy="360837"/>
      </dsp:txXfrm>
    </dsp:sp>
    <dsp:sp modelId="{4444830F-5D07-4DBA-B3CB-57932449653C}">
      <dsp:nvSpPr>
        <dsp:cNvPr id="0" name=""/>
        <dsp:cNvSpPr/>
      </dsp:nvSpPr>
      <dsp:spPr>
        <a:xfrm>
          <a:off x="358361" y="1442324"/>
          <a:ext cx="1299033" cy="129923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EB115-EBA0-453B-8770-100FF7DFB251}">
      <dsp:nvSpPr>
        <dsp:cNvPr id="0" name=""/>
        <dsp:cNvSpPr/>
      </dsp:nvSpPr>
      <dsp:spPr>
        <a:xfrm>
          <a:off x="490655" y="1730434"/>
          <a:ext cx="1151672" cy="661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accent5">
                  <a:lumMod val="75000"/>
                </a:schemeClr>
              </a:solidFill>
            </a:rPr>
            <a:t>Focus groups</a:t>
          </a:r>
          <a:endParaRPr lang="en-GB" sz="12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90655" y="1730434"/>
        <a:ext cx="1151672" cy="661036"/>
      </dsp:txXfrm>
    </dsp:sp>
    <dsp:sp modelId="{6B24AC5A-7981-4F04-A783-A8DF62E58950}">
      <dsp:nvSpPr>
        <dsp:cNvPr id="0" name=""/>
        <dsp:cNvSpPr/>
      </dsp:nvSpPr>
      <dsp:spPr>
        <a:xfrm>
          <a:off x="811620" y="2278161"/>
          <a:ext cx="1116071" cy="111651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A4E1C-E6E2-4076-981D-91D18581F08E}">
      <dsp:nvSpPr>
        <dsp:cNvPr id="0" name=""/>
        <dsp:cNvSpPr/>
      </dsp:nvSpPr>
      <dsp:spPr>
        <a:xfrm>
          <a:off x="629271" y="2751144"/>
          <a:ext cx="1424429" cy="36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5">
                  <a:lumMod val="75000"/>
                </a:schemeClr>
              </a:solidFill>
            </a:rPr>
            <a:t>Consultation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5">
                  <a:lumMod val="75000"/>
                </a:schemeClr>
              </a:solidFill>
            </a:rPr>
            <a:t>events</a:t>
          </a:r>
          <a:endParaRPr lang="en-GB" sz="18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629271" y="2751144"/>
        <a:ext cx="1424429" cy="360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100" dirty="0">
              <a:solidFill>
                <a:srgbClr val="2C3841"/>
              </a:solidFill>
              <a:latin typeface="Corbel"/>
              <a:cs typeface="Corbe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F4E53-F32D-E643-8E4A-00EAFEAC0BDF}" type="datetimeFigureOut">
              <a:rPr lang="en-US" sz="1100" smtClean="0">
                <a:solidFill>
                  <a:srgbClr val="2C3841"/>
                </a:solidFill>
                <a:latin typeface="Corbel"/>
                <a:cs typeface="Corbel"/>
              </a:rPr>
              <a:pPr/>
              <a:t>01/04/2015</a:t>
            </a:fld>
            <a:endParaRPr lang="en-GB" sz="1100" dirty="0">
              <a:solidFill>
                <a:srgbClr val="2C3841"/>
              </a:solidFill>
              <a:latin typeface="Corbel"/>
              <a:cs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100" dirty="0">
              <a:solidFill>
                <a:srgbClr val="2C3841"/>
              </a:solidFill>
              <a:latin typeface="Corbel"/>
              <a:cs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C3291-B1ED-4249-AE87-332ED060E6C6}" type="slidenum">
              <a:rPr lang="en-GB" sz="1100" b="1" smtClean="0">
                <a:solidFill>
                  <a:srgbClr val="2C3841"/>
                </a:solidFill>
                <a:latin typeface="Corbel"/>
                <a:cs typeface="Corbel"/>
              </a:rPr>
              <a:pPr/>
              <a:t>‹#›</a:t>
            </a:fld>
            <a:endParaRPr lang="en-GB" sz="1100" b="1" dirty="0">
              <a:solidFill>
                <a:srgbClr val="2C384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023173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solidFill>
                  <a:srgbClr val="2C3841"/>
                </a:solidFill>
                <a:latin typeface="Corbel"/>
                <a:cs typeface="Corbel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solidFill>
                  <a:srgbClr val="2C3841"/>
                </a:solidFill>
                <a:latin typeface="Corbel"/>
                <a:cs typeface="Corbel"/>
              </a:defRPr>
            </a:lvl1pPr>
          </a:lstStyle>
          <a:p>
            <a:fld id="{46529CBB-F0FF-9842-BA64-0F347ABD5093}" type="datetimeFigureOut">
              <a:rPr lang="en-US" smtClean="0"/>
              <a:pPr/>
              <a:t>01/04/2015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solidFill>
                  <a:srgbClr val="2C3841"/>
                </a:solidFill>
                <a:latin typeface="Corbel"/>
                <a:cs typeface="Corbel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 b="1">
                <a:latin typeface="Corbel"/>
                <a:cs typeface="Corbel"/>
              </a:defRPr>
            </a:lvl1pPr>
          </a:lstStyle>
          <a:p>
            <a:fld id="{6B37C837-5377-6648-AD34-4D4FC0F568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5837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1pPr>
    <a:lvl2pPr marL="4572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2pPr>
    <a:lvl3pPr marL="9144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3pPr>
    <a:lvl4pPr marL="13716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4pPr>
    <a:lvl5pPr marL="18288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solidFill>
                <a:srgbClr val="2C38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48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Reflection</a:t>
            </a:r>
            <a:r>
              <a:rPr lang="en-GB" baseline="0" dirty="0" smtClean="0"/>
              <a:t> point slide for the end of each session for a reminder for delegates to look at their </a:t>
            </a:r>
            <a:r>
              <a:rPr lang="en-GB" baseline="0" dirty="0" err="1" smtClean="0"/>
              <a:t>proforma</a:t>
            </a:r>
            <a:r>
              <a:rPr lang="en-GB" baseline="0" dirty="0" smtClean="0"/>
              <a:t> reflection form.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302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000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84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5F6B85-BE3F-497A-A371-ED75AA04782D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 hangingPunct="1">
              <a:spcBef>
                <a:spcPct val="0"/>
              </a:spcBef>
            </a:pPr>
            <a:r>
              <a:rPr lang="en-GB" altLang="en-US" b="1" dirty="0">
                <a:solidFill>
                  <a:srgbClr val="2C3841"/>
                </a:solidFill>
                <a:latin typeface="Arial" charset="0"/>
                <a:cs typeface="Arial Unicode MS" charset="0"/>
              </a:rPr>
              <a:t>Go to ‘View’ menu &gt; ‘Header and Footer…’ to edit the footers on this slide (click ‘Apply’ to change only the currently selected slide, or ‘Apply to All’ to change the footers on all slides).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D5043E47-FECA-472F-A4D4-AF3B623F7D48}" type="slidenum">
              <a:rPr lang="en-GB" altLang="en-US">
                <a:solidFill>
                  <a:srgbClr val="2C3841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6</a:t>
            </a:fld>
            <a:endParaRPr lang="en-GB" altLang="en-US">
              <a:solidFill>
                <a:srgbClr val="2C3841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08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138D73-7AB0-4B45-89FA-218B427CDA58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182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B89F38-1A76-4C59-93BA-3F8ADFB62035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9660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497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2C3841"/>
                </a:solidFill>
              </a:rPr>
              <a:t>Go to ‘View’ menu &gt; ‘Header and Footer…’ to edit the footers on this slide (click ‘Apply’ to change only the currently selected slide, or ‘Apply to All’ to change the footers</a:t>
            </a:r>
            <a:r>
              <a:rPr lang="en-US" sz="1200" b="1" baseline="0" dirty="0" smtClean="0">
                <a:solidFill>
                  <a:srgbClr val="2C3841"/>
                </a:solidFill>
              </a:rPr>
              <a:t> on all slides).</a:t>
            </a:r>
            <a:endParaRPr lang="en-US" sz="1200" b="1" dirty="0" smtClean="0">
              <a:solidFill>
                <a:srgbClr val="2C384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16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848492"/>
            <a:ext cx="7470000" cy="197490"/>
          </a:xfrm>
        </p:spPr>
        <p:txBody>
          <a:bodyPr>
            <a:sp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E481C"/>
              </a:buClr>
              <a:buSzPct val="120000"/>
              <a:buFont typeface="Lucida Grande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presentation subtitle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1440000" y="3420580"/>
            <a:ext cx="7470000" cy="377026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2800" b="1" i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presentation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53200"/>
            <a:ext cx="1029600" cy="183600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fld id="{C750183E-5AE1-DC40-89B1-1CBB18EE30C8}" type="datetime1">
              <a:rPr lang="en-GB" smtClean="0"/>
              <a:pPr lvl="0"/>
              <a:t>20/05/2014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52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isc Slid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0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End Slid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utterstock_129615650_handphone(tomedit2)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743" y="637817"/>
            <a:ext cx="469125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2013_Jisc_Logo_RGB300(19.5mm)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2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isc Slide (End Slid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eletem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020"/>
            <a:ext cx="7473696" cy="4602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2013_Jisc_Logo_RGB300(19.5mm)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19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4914002"/>
            <a:ext cx="1080120" cy="178030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1" i="0">
                <a:solidFill>
                  <a:srgbClr val="9BA7B0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21/05/2014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03648" y="4914002"/>
            <a:ext cx="6192688" cy="178030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0" i="0">
                <a:solidFill>
                  <a:srgbClr val="9BA7B0"/>
                </a:solidFill>
                <a:latin typeface="Corbel"/>
                <a:cs typeface="Corbel"/>
              </a:defRPr>
            </a:lvl1pPr>
          </a:lstStyle>
          <a:p>
            <a:r>
              <a:rPr lang="nn-NO" smtClean="0"/>
              <a:t>Jisc Digital Student http://digitalstudent.jiscinvolve.org.uk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0352" y="4914002"/>
            <a:ext cx="1224136" cy="17803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 i="0">
                <a:solidFill>
                  <a:srgbClr val="9BA7B0"/>
                </a:solidFill>
                <a:latin typeface="Corbel"/>
                <a:cs typeface="Corbel"/>
              </a:defRPr>
            </a:lvl1pPr>
          </a:lstStyle>
          <a:p>
            <a:fld id="{6EE4441F-50D6-0747-BB38-856ECDA8DBA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80000" y="4876006"/>
            <a:ext cx="878497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9BA7B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91680" y="158400"/>
            <a:ext cx="7272320" cy="38880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2250">
                <a:solidFill>
                  <a:srgbClr val="0092CB"/>
                </a:solidFill>
                <a:latin typeface="Corbe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0000" y="1080000"/>
            <a:ext cx="8424000" cy="3600000"/>
          </a:xfrm>
          <a:prstGeom prst="rect">
            <a:avLst/>
          </a:prstGeom>
        </p:spPr>
        <p:txBody>
          <a:bodyPr vert="horz" lIns="0" tIns="0" rIns="0" bIns="0"/>
          <a:lstStyle>
            <a:lvl1pPr marL="243000" indent="-243000">
              <a:lnSpc>
                <a:spcPct val="100000"/>
              </a:lnSpc>
              <a:spcBef>
                <a:spcPts val="1800"/>
              </a:spcBef>
              <a:buClr>
                <a:srgbClr val="E85E12"/>
              </a:buClr>
              <a:buSzPct val="120000"/>
              <a:buFont typeface="Lucida Grande"/>
              <a:buChar char="»"/>
              <a:defRPr sz="1800" b="0">
                <a:solidFill>
                  <a:srgbClr val="2C3841"/>
                </a:solidFill>
                <a:latin typeface="Corbel"/>
                <a:cs typeface="Corbel"/>
              </a:defRPr>
            </a:lvl1pPr>
            <a:lvl2pPr marL="486000" indent="-243000">
              <a:lnSpc>
                <a:spcPct val="100000"/>
              </a:lnSpc>
              <a:spcBef>
                <a:spcPts val="900"/>
              </a:spcBef>
              <a:buClr>
                <a:srgbClr val="E85E12"/>
              </a:buClr>
              <a:buSzPct val="120000"/>
              <a:buFont typeface="Lucida Grande"/>
              <a:buChar char="›"/>
              <a:defRPr sz="1800" b="0">
                <a:solidFill>
                  <a:srgbClr val="2C3841"/>
                </a:solidFill>
                <a:latin typeface="Corbel"/>
                <a:cs typeface="Corbel"/>
              </a:defRPr>
            </a:lvl2pPr>
            <a:lvl3pPr marL="729000" indent="-243000">
              <a:lnSpc>
                <a:spcPct val="100000"/>
              </a:lnSpc>
              <a:spcBef>
                <a:spcPts val="450"/>
              </a:spcBef>
              <a:buClr>
                <a:srgbClr val="E85E12"/>
              </a:buClr>
              <a:buSzPct val="120000"/>
              <a:buFont typeface="Lucida Grande"/>
              <a:buChar char="›"/>
              <a:defRPr sz="1500" b="0">
                <a:solidFill>
                  <a:srgbClr val="2C3841"/>
                </a:solidFill>
                <a:latin typeface="Corbel"/>
                <a:cs typeface="Corbel"/>
              </a:defRPr>
            </a:lvl3pPr>
            <a:lvl4pPr marL="972000" indent="-243000">
              <a:lnSpc>
                <a:spcPct val="100000"/>
              </a:lnSpc>
              <a:spcBef>
                <a:spcPts val="450"/>
              </a:spcBef>
              <a:buClr>
                <a:srgbClr val="E85E12"/>
              </a:buClr>
              <a:buSzPct val="120000"/>
              <a:buFont typeface="Lucida Grande"/>
              <a:buChar char="›"/>
              <a:defRPr sz="1500" b="0">
                <a:solidFill>
                  <a:srgbClr val="2C3841"/>
                </a:solidFill>
                <a:latin typeface="Corbel"/>
                <a:cs typeface="Corbel"/>
              </a:defRPr>
            </a:lvl4pPr>
            <a:lvl5pPr marL="1134000" indent="-243000">
              <a:lnSpc>
                <a:spcPct val="100000"/>
              </a:lnSpc>
              <a:spcBef>
                <a:spcPts val="450"/>
              </a:spcBef>
              <a:buClr>
                <a:srgbClr val="E85E12"/>
              </a:buClr>
              <a:buSzPct val="120000"/>
              <a:buFont typeface="Lucida Grande"/>
              <a:buChar char="›"/>
              <a:defRPr sz="1500" b="0">
                <a:solidFill>
                  <a:srgbClr val="2C3841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80000" y="0"/>
            <a:ext cx="1223648" cy="540000"/>
            <a:chOff x="360000" y="0"/>
            <a:chExt cx="928800" cy="540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360000" y="0"/>
              <a:ext cx="928800" cy="540000"/>
            </a:xfrm>
            <a:prstGeom prst="rect">
              <a:avLst/>
            </a:prstGeom>
            <a:solidFill>
              <a:srgbClr val="E85E1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400" y="93600"/>
              <a:ext cx="703084" cy="332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356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isc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9736" y="1710000"/>
            <a:ext cx="7740264" cy="430887"/>
          </a:xfrm>
        </p:spPr>
        <p:txBody>
          <a:bodyPr wrap="square" anchor="t">
            <a:spAutoFit/>
          </a:bodyPr>
          <a:lstStyle>
            <a:lvl1pPr algn="l">
              <a:defRPr sz="2800" b="1" cap="none"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section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736" y="2705036"/>
            <a:ext cx="7740264" cy="253916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>
                <a:solidFill>
                  <a:srgbClr val="2C384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section subtitle</a:t>
            </a:r>
          </a:p>
        </p:txBody>
      </p:sp>
      <p:pic>
        <p:nvPicPr>
          <p:cNvPr id="11" name="Picture 10" descr="2013_Jisc_Logo_RGB300(26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935736" cy="5455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4571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isc Slide (1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1 col + Head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4000" y="1350000"/>
            <a:ext cx="8676000" cy="3420000"/>
          </a:xfrm>
        </p:spPr>
        <p:txBody>
          <a:bodyPr/>
          <a:lstStyle/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34000" y="900000"/>
            <a:ext cx="8676000" cy="45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15082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isc Slide (2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4000" y="900113"/>
            <a:ext cx="4140000" cy="3870000"/>
          </a:xfrm>
        </p:spPr>
        <p:txBody>
          <a:bodyPr/>
          <a:lstStyle>
            <a:lvl1pPr>
              <a:defRPr sz="2800">
                <a:solidFill>
                  <a:srgbClr val="2C3841"/>
                </a:solidFill>
              </a:defRPr>
            </a:lvl1pPr>
            <a:lvl2pPr>
              <a:defRPr sz="2800">
                <a:solidFill>
                  <a:srgbClr val="2C3841"/>
                </a:solidFill>
              </a:defRPr>
            </a:lvl2pPr>
            <a:lvl3pPr>
              <a:defRPr sz="2400">
                <a:solidFill>
                  <a:srgbClr val="2C3841"/>
                </a:solidFill>
              </a:defRPr>
            </a:lvl3pPr>
            <a:lvl4pPr>
              <a:defRPr sz="2400">
                <a:solidFill>
                  <a:srgbClr val="2C3841"/>
                </a:solidFill>
              </a:defRPr>
            </a:lvl4pPr>
            <a:lvl5pPr>
              <a:defRPr sz="2400">
                <a:solidFill>
                  <a:srgbClr val="2C384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70001" y="900113"/>
            <a:ext cx="4140000" cy="3870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isc Slide (2 col + Head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4000" y="0"/>
            <a:ext cx="7506000" cy="468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4000" y="900000"/>
            <a:ext cx="4140000" cy="45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slide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34000" y="1350000"/>
            <a:ext cx="4139999" cy="3420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70001" y="900000"/>
            <a:ext cx="4140000" cy="45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slide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70000" y="1350000"/>
            <a:ext cx="4139999" cy="3420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4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2 col + 2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4000" y="900113"/>
            <a:ext cx="4140000" cy="3870000"/>
          </a:xfrm>
        </p:spPr>
        <p:txBody>
          <a:bodyPr/>
          <a:lstStyle>
            <a:lvl1pPr>
              <a:defRPr sz="2800">
                <a:solidFill>
                  <a:srgbClr val="2C3841"/>
                </a:solidFill>
              </a:defRPr>
            </a:lvl1pPr>
            <a:lvl2pPr>
              <a:defRPr sz="2800">
                <a:solidFill>
                  <a:srgbClr val="2C3841"/>
                </a:solidFill>
              </a:defRPr>
            </a:lvl2pPr>
            <a:lvl3pPr>
              <a:defRPr sz="2400">
                <a:solidFill>
                  <a:srgbClr val="2C3841"/>
                </a:solidFill>
              </a:defRPr>
            </a:lvl3pPr>
            <a:lvl4pPr>
              <a:defRPr sz="2400">
                <a:solidFill>
                  <a:srgbClr val="2C3841"/>
                </a:solidFill>
              </a:defRPr>
            </a:lvl4pPr>
            <a:lvl5pPr>
              <a:defRPr sz="2400">
                <a:solidFill>
                  <a:srgbClr val="2C384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70001" y="900113"/>
            <a:ext cx="4140000" cy="1846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770001" y="2923296"/>
            <a:ext cx="4140000" cy="1846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17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Pic +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4000" y="0"/>
            <a:ext cx="7506000" cy="468000"/>
          </a:xfrm>
        </p:spPr>
        <p:txBody>
          <a:bodyPr anchor="b">
            <a:normAutofit/>
          </a:bodyPr>
          <a:lstStyle>
            <a:lvl1pPr algn="r"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6000" y="900000"/>
            <a:ext cx="7200000" cy="35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35040" y="4500000"/>
            <a:ext cx="5400000" cy="27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image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335040" y="4500000"/>
            <a:ext cx="1800000" cy="270000"/>
          </a:xfrm>
        </p:spPr>
        <p:txBody>
          <a:bodyPr>
            <a:normAutofit/>
          </a:bodyPr>
          <a:lstStyle>
            <a:lvl1pPr marL="0" indent="0" algn="r">
              <a:buNone/>
              <a:defRPr sz="800">
                <a:solidFill>
                  <a:srgbClr val="9BA7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image attribution</a:t>
            </a:r>
          </a:p>
        </p:txBody>
      </p:sp>
    </p:spTree>
    <p:extLst>
      <p:ext uri="{BB962C8B-B14F-4D97-AF65-F5344CB8AC3E}">
        <p14:creationId xmlns:p14="http://schemas.microsoft.com/office/powerpoint/2010/main" val="169746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isc Slide (Titl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5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4001" y="2"/>
            <a:ext cx="7506000" cy="468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000" y="900000"/>
            <a:ext cx="8676000" cy="387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000" y="489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0" b="1" normalizeH="0">
                <a:solidFill>
                  <a:srgbClr val="9BA7B0"/>
                </a:solidFill>
              </a:defRPr>
            </a:lvl1pPr>
          </a:lstStyle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000" y="4896000"/>
            <a:ext cx="71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0">
                <a:solidFill>
                  <a:srgbClr val="9BA7B0"/>
                </a:solidFill>
              </a:defRPr>
            </a:lvl1pPr>
          </a:lstStyle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000" y="489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50" b="1">
                <a:solidFill>
                  <a:srgbClr val="9BA7B0"/>
                </a:solidFill>
              </a:defRPr>
            </a:lvl1pPr>
          </a:lstStyle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66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9" r:id="rId4"/>
    <p:sldLayoutId id="2147483652" r:id="rId5"/>
    <p:sldLayoutId id="2147483653" r:id="rId6"/>
    <p:sldLayoutId id="2147483658" r:id="rId7"/>
    <p:sldLayoutId id="2147483657" r:id="rId8"/>
    <p:sldLayoutId id="2147483654" r:id="rId9"/>
    <p:sldLayoutId id="2147483655" r:id="rId10"/>
    <p:sldLayoutId id="2147483660" r:id="rId11"/>
    <p:sldLayoutId id="2147483661" r:id="rId12"/>
    <p:sldLayoutId id="2147483663" r:id="rId13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ct val="90000"/>
        </a:lnSpc>
        <a:spcBef>
          <a:spcPts val="1200"/>
        </a:spcBef>
        <a:buClr>
          <a:srgbClr val="DE481C"/>
        </a:buClr>
        <a:buSzPct val="120000"/>
        <a:buFont typeface="Lucida Grande"/>
        <a:buChar char="»"/>
        <a:defRPr sz="2800" kern="1200">
          <a:solidFill>
            <a:srgbClr val="2C384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ct val="90000"/>
        </a:lnSpc>
        <a:spcBef>
          <a:spcPts val="800"/>
        </a:spcBef>
        <a:buClr>
          <a:srgbClr val="DE481C"/>
        </a:buClr>
        <a:buSzPct val="120000"/>
        <a:buFont typeface="Lucida Grande"/>
        <a:buChar char="›"/>
        <a:defRPr sz="2800" kern="1200">
          <a:solidFill>
            <a:srgbClr val="2C3841"/>
          </a:solidFill>
          <a:latin typeface="+mn-lt"/>
          <a:ea typeface="+mn-ea"/>
          <a:cs typeface="+mn-cs"/>
        </a:defRPr>
      </a:lvl2pPr>
      <a:lvl3pPr marL="864000" indent="-288000" algn="l" defTabSz="457200" rtl="0" eaLnBrk="1" latinLnBrk="0" hangingPunct="1">
        <a:lnSpc>
          <a:spcPct val="90000"/>
        </a:lnSpc>
        <a:spcBef>
          <a:spcPts val="400"/>
        </a:spcBef>
        <a:buClr>
          <a:srgbClr val="DE481C"/>
        </a:buClr>
        <a:buSzPct val="120000"/>
        <a:buFont typeface="Lucida Grande"/>
        <a:buChar char="–"/>
        <a:defRPr sz="2400" kern="1200">
          <a:solidFill>
            <a:srgbClr val="2C3841"/>
          </a:solidFill>
          <a:latin typeface="+mn-lt"/>
          <a:ea typeface="+mn-ea"/>
          <a:cs typeface="+mn-cs"/>
        </a:defRPr>
      </a:lvl3pPr>
      <a:lvl4pPr marL="1152000" indent="-288000" algn="l" defTabSz="457200" rtl="0" eaLnBrk="1" latinLnBrk="0" hangingPunct="1">
        <a:lnSpc>
          <a:spcPct val="90000"/>
        </a:lnSpc>
        <a:spcBef>
          <a:spcPts val="400"/>
        </a:spcBef>
        <a:buClr>
          <a:srgbClr val="DE481C"/>
        </a:buClr>
        <a:buSzPct val="120000"/>
        <a:buFont typeface="Lucida Grande"/>
        <a:buChar char="–"/>
        <a:defRPr sz="2400" kern="1200">
          <a:solidFill>
            <a:srgbClr val="2C3841"/>
          </a:solidFill>
          <a:latin typeface="+mn-lt"/>
          <a:ea typeface="+mn-ea"/>
          <a:cs typeface="+mn-cs"/>
        </a:defRPr>
      </a:lvl4pPr>
      <a:lvl5pPr marL="1440000" indent="-288000" algn="l" defTabSz="457200" rtl="0" eaLnBrk="1" latinLnBrk="0" hangingPunct="1">
        <a:lnSpc>
          <a:spcPct val="90000"/>
        </a:lnSpc>
        <a:spcBef>
          <a:spcPts val="400"/>
        </a:spcBef>
        <a:buClr>
          <a:srgbClr val="DE481C"/>
        </a:buClr>
        <a:buSzPct val="120000"/>
        <a:buFont typeface="Lucida Grande"/>
        <a:buChar char="–"/>
        <a:defRPr sz="2400" kern="1200">
          <a:solidFill>
            <a:srgbClr val="2C384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sharpe@brookes.ac.uk" TargetMode="External"/><Relationship Id="rId4" Type="http://schemas.openxmlformats.org/officeDocument/2006/relationships/hyperlink" Target="mailto:Sarah.knight@jisc.ac.uk" TargetMode="External"/><Relationship Id="rId5" Type="http://schemas.openxmlformats.org/officeDocument/2006/relationships/hyperlink" Target="http://digitalstudent.jiscinvolve.org/" TargetMode="External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padlet.com/sarahknight/onethi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AN@jiscmail.ac.uk" TargetMode="External"/><Relationship Id="rId4" Type="http://schemas.openxmlformats.org/officeDocument/2006/relationships/hyperlink" Target="http://www.jiscmail.ac.uk/CAN" TargetMode="External"/><Relationship Id="rId5" Type="http://schemas.openxmlformats.org/officeDocument/2006/relationships/hyperlink" Target="http://tiny.cc/can001" TargetMode="External"/><Relationship Id="rId6" Type="http://schemas.openxmlformats.org/officeDocument/2006/relationships/hyperlink" Target="http://can.jiscinvolve.org/wp/webinars-upcoming-webinars-and-recordings-of-past-webinars/" TargetMode="External"/><Relationship Id="rId7" Type="http://schemas.openxmlformats.org/officeDocument/2006/relationships/hyperlink" Target="http://can.jiscinvolve.org/wp/contact-us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digitalstudent.jiscinvolve.org.uk/" TargetMode="External"/><Relationship Id="rId5" Type="http://schemas.openxmlformats.org/officeDocument/2006/relationships/hyperlink" Target="http://digitalstudent.jiscinvolve.org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student.jiscinvolve.org.uk/" TargetMode="External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hyperlink" Target="http://digitalstudent.jiscinvolve.org.uk/" TargetMode="External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intrain.com/" TargetMode="External"/><Relationship Id="rId4" Type="http://schemas.openxmlformats.org/officeDocument/2006/relationships/hyperlink" Target="http://www.etcvenues.co.uk/venues/the-hatton" TargetMode="External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hyperlink" Target="http://bit.ly/FEDigitalstudentevent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deleteme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56040" y="3294054"/>
            <a:ext cx="7887960" cy="1090377"/>
          </a:xfrm>
          <a:prstGeom prst="rect">
            <a:avLst/>
          </a:prstGeom>
          <a:solidFill>
            <a:srgbClr val="DE481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14296" y="3291830"/>
            <a:ext cx="1184032" cy="1092601"/>
          </a:xfrm>
          <a:prstGeom prst="rect">
            <a:avLst/>
          </a:prstGeom>
          <a:solidFill>
            <a:srgbClr val="DE481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31627" y="4013713"/>
            <a:ext cx="7470000" cy="197490"/>
          </a:xfrm>
        </p:spPr>
        <p:txBody>
          <a:bodyPr/>
          <a:lstStyle/>
          <a:p>
            <a:r>
              <a:rPr lang="en-GB" dirty="0" smtClean="0"/>
              <a:t>				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689" y="3359731"/>
            <a:ext cx="7470000" cy="377026"/>
          </a:xfrm>
        </p:spPr>
        <p:txBody>
          <a:bodyPr>
            <a:noAutofit/>
          </a:bodyPr>
          <a:lstStyle/>
          <a:p>
            <a:pPr algn="r"/>
            <a:r>
              <a:rPr lang="en-GB" dirty="0" smtClean="0"/>
              <a:t>Session 6: Next Steps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dirty="0" smtClean="0"/>
              <a:t>Sarah Knight, Senior Co-design Manager, Student Experience, </a:t>
            </a:r>
            <a:r>
              <a:rPr lang="en-GB" sz="1600" dirty="0" err="1" smtClean="0"/>
              <a:t>Jisc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0" y="3537466"/>
            <a:ext cx="1184032" cy="6476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400" dirty="0" smtClean="0"/>
              <a:t>Swansea</a:t>
            </a:r>
            <a:endParaRPr lang="en-GB" sz="1400" dirty="0" smtClean="0"/>
          </a:p>
          <a:p>
            <a:pPr algn="ctr">
              <a:lnSpc>
                <a:spcPct val="100000"/>
              </a:lnSpc>
            </a:pPr>
            <a:r>
              <a:rPr lang="en-GB" sz="1400" smtClean="0"/>
              <a:t>23</a:t>
            </a:r>
            <a:r>
              <a:rPr lang="en-GB" sz="1400" smtClean="0"/>
              <a:t>/04/</a:t>
            </a:r>
            <a:r>
              <a:rPr lang="en-GB" sz="1400" dirty="0" smtClean="0"/>
              <a:t>/15</a:t>
            </a:r>
            <a:endParaRPr lang="en-GB" sz="1400" dirty="0"/>
          </a:p>
        </p:txBody>
      </p:sp>
      <p:pic>
        <p:nvPicPr>
          <p:cNvPr id="6" name="Picture 5" descr="2013_Jisc_Logo_RGB300(26mm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935736" cy="545592"/>
          </a:xfrm>
          <a:prstGeom prst="rect">
            <a:avLst/>
          </a:prstGeom>
        </p:spPr>
      </p:pic>
      <p:sp>
        <p:nvSpPr>
          <p:cNvPr id="9" name="Parallelogram 20"/>
          <p:cNvSpPr/>
          <p:nvPr/>
        </p:nvSpPr>
        <p:spPr>
          <a:xfrm>
            <a:off x="1179839" y="3293531"/>
            <a:ext cx="79780" cy="961504"/>
          </a:xfrm>
          <a:custGeom>
            <a:avLst/>
            <a:gdLst>
              <a:gd name="connsiteX0" fmla="*/ 0 w 216024"/>
              <a:gd name="connsiteY0" fmla="*/ 936104 h 936104"/>
              <a:gd name="connsiteX1" fmla="*/ 54006 w 216024"/>
              <a:gd name="connsiteY1" fmla="*/ 0 h 936104"/>
              <a:gd name="connsiteX2" fmla="*/ 216024 w 216024"/>
              <a:gd name="connsiteY2" fmla="*/ 0 h 936104"/>
              <a:gd name="connsiteX3" fmla="*/ 162018 w 216024"/>
              <a:gd name="connsiteY3" fmla="*/ 936104 h 936104"/>
              <a:gd name="connsiteX4" fmla="*/ 0 w 216024"/>
              <a:gd name="connsiteY4" fmla="*/ 936104 h 936104"/>
              <a:gd name="connsiteX0" fmla="*/ 76169 w 292193"/>
              <a:gd name="connsiteY0" fmla="*/ 1136129 h 1136129"/>
              <a:gd name="connsiteX1" fmla="*/ 0 w 292193"/>
              <a:gd name="connsiteY1" fmla="*/ 0 h 1136129"/>
              <a:gd name="connsiteX2" fmla="*/ 292193 w 292193"/>
              <a:gd name="connsiteY2" fmla="*/ 200025 h 1136129"/>
              <a:gd name="connsiteX3" fmla="*/ 238187 w 292193"/>
              <a:gd name="connsiteY3" fmla="*/ 1136129 h 1136129"/>
              <a:gd name="connsiteX4" fmla="*/ 76169 w 292193"/>
              <a:gd name="connsiteY4" fmla="*/ 1136129 h 1136129"/>
              <a:gd name="connsiteX0" fmla="*/ 3144 w 292193"/>
              <a:gd name="connsiteY0" fmla="*/ 917054 h 1136129"/>
              <a:gd name="connsiteX1" fmla="*/ 0 w 292193"/>
              <a:gd name="connsiteY1" fmla="*/ 0 h 1136129"/>
              <a:gd name="connsiteX2" fmla="*/ 292193 w 292193"/>
              <a:gd name="connsiteY2" fmla="*/ 200025 h 1136129"/>
              <a:gd name="connsiteX3" fmla="*/ 238187 w 292193"/>
              <a:gd name="connsiteY3" fmla="*/ 1136129 h 1136129"/>
              <a:gd name="connsiteX4" fmla="*/ 3144 w 292193"/>
              <a:gd name="connsiteY4" fmla="*/ 917054 h 1136129"/>
              <a:gd name="connsiteX0" fmla="*/ 3144 w 292193"/>
              <a:gd name="connsiteY0" fmla="*/ 917054 h 917054"/>
              <a:gd name="connsiteX1" fmla="*/ 0 w 292193"/>
              <a:gd name="connsiteY1" fmla="*/ 0 h 917054"/>
              <a:gd name="connsiteX2" fmla="*/ 292193 w 292193"/>
              <a:gd name="connsiteY2" fmla="*/ 200025 h 917054"/>
              <a:gd name="connsiteX3" fmla="*/ 41337 w 292193"/>
              <a:gd name="connsiteY3" fmla="*/ 767829 h 917054"/>
              <a:gd name="connsiteX4" fmla="*/ 3144 w 292193"/>
              <a:gd name="connsiteY4" fmla="*/ 917054 h 917054"/>
              <a:gd name="connsiteX0" fmla="*/ 3144 w 292193"/>
              <a:gd name="connsiteY0" fmla="*/ 917054 h 964679"/>
              <a:gd name="connsiteX1" fmla="*/ 0 w 292193"/>
              <a:gd name="connsiteY1" fmla="*/ 0 h 964679"/>
              <a:gd name="connsiteX2" fmla="*/ 292193 w 292193"/>
              <a:gd name="connsiteY2" fmla="*/ 200025 h 964679"/>
              <a:gd name="connsiteX3" fmla="*/ 76262 w 292193"/>
              <a:gd name="connsiteY3" fmla="*/ 964679 h 964679"/>
              <a:gd name="connsiteX4" fmla="*/ 3144 w 292193"/>
              <a:gd name="connsiteY4" fmla="*/ 917054 h 964679"/>
              <a:gd name="connsiteX0" fmla="*/ 164976 w 238094"/>
              <a:gd name="connsiteY0" fmla="*/ 917054 h 964679"/>
              <a:gd name="connsiteX1" fmla="*/ 161832 w 238094"/>
              <a:gd name="connsiteY1" fmla="*/ 0 h 964679"/>
              <a:gd name="connsiteX2" fmla="*/ 0 w 238094"/>
              <a:gd name="connsiteY2" fmla="*/ 180975 h 964679"/>
              <a:gd name="connsiteX3" fmla="*/ 238094 w 238094"/>
              <a:gd name="connsiteY3" fmla="*/ 964679 h 964679"/>
              <a:gd name="connsiteX4" fmla="*/ 164976 w 238094"/>
              <a:gd name="connsiteY4" fmla="*/ 917054 h 964679"/>
              <a:gd name="connsiteX0" fmla="*/ 3144 w 79468"/>
              <a:gd name="connsiteY0" fmla="*/ 917054 h 964679"/>
              <a:gd name="connsiteX1" fmla="*/ 0 w 79468"/>
              <a:gd name="connsiteY1" fmla="*/ 0 h 964679"/>
              <a:gd name="connsiteX2" fmla="*/ 79468 w 79468"/>
              <a:gd name="connsiteY2" fmla="*/ 47625 h 964679"/>
              <a:gd name="connsiteX3" fmla="*/ 76262 w 79468"/>
              <a:gd name="connsiteY3" fmla="*/ 964679 h 964679"/>
              <a:gd name="connsiteX4" fmla="*/ 3144 w 79468"/>
              <a:gd name="connsiteY4" fmla="*/ 917054 h 964679"/>
              <a:gd name="connsiteX0" fmla="*/ 3144 w 79749"/>
              <a:gd name="connsiteY0" fmla="*/ 917054 h 961504"/>
              <a:gd name="connsiteX1" fmla="*/ 0 w 79749"/>
              <a:gd name="connsiteY1" fmla="*/ 0 h 961504"/>
              <a:gd name="connsiteX2" fmla="*/ 79468 w 79749"/>
              <a:gd name="connsiteY2" fmla="*/ 47625 h 961504"/>
              <a:gd name="connsiteX3" fmla="*/ 79437 w 79749"/>
              <a:gd name="connsiteY3" fmla="*/ 961504 h 961504"/>
              <a:gd name="connsiteX4" fmla="*/ 3144 w 79749"/>
              <a:gd name="connsiteY4" fmla="*/ 917054 h 961504"/>
              <a:gd name="connsiteX0" fmla="*/ 0 w 79780"/>
              <a:gd name="connsiteY0" fmla="*/ 913879 h 961504"/>
              <a:gd name="connsiteX1" fmla="*/ 31 w 79780"/>
              <a:gd name="connsiteY1" fmla="*/ 0 h 961504"/>
              <a:gd name="connsiteX2" fmla="*/ 79499 w 79780"/>
              <a:gd name="connsiteY2" fmla="*/ 47625 h 961504"/>
              <a:gd name="connsiteX3" fmla="*/ 79468 w 79780"/>
              <a:gd name="connsiteY3" fmla="*/ 961504 h 961504"/>
              <a:gd name="connsiteX4" fmla="*/ 0 w 79780"/>
              <a:gd name="connsiteY4" fmla="*/ 913879 h 96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80" h="961504">
                <a:moveTo>
                  <a:pt x="0" y="913879"/>
                </a:moveTo>
                <a:cubicBezTo>
                  <a:pt x="10" y="609253"/>
                  <a:pt x="21" y="304626"/>
                  <a:pt x="31" y="0"/>
                </a:cubicBezTo>
                <a:lnTo>
                  <a:pt x="79499" y="47625"/>
                </a:lnTo>
                <a:cubicBezTo>
                  <a:pt x="78430" y="353310"/>
                  <a:pt x="80537" y="655819"/>
                  <a:pt x="79468" y="961504"/>
                </a:cubicBezTo>
                <a:lnTo>
                  <a:pt x="0" y="913879"/>
                </a:lnTo>
                <a:close/>
              </a:path>
            </a:pathLst>
          </a:custGeom>
          <a:solidFill>
            <a:srgbClr val="9F35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00185" y="4629402"/>
            <a:ext cx="8235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E85E12"/>
                </a:solidFill>
              </a:rPr>
              <a:t>#</a:t>
            </a:r>
            <a:r>
              <a:rPr lang="en-GB" sz="2400" dirty="0" err="1" smtClean="0">
                <a:solidFill>
                  <a:srgbClr val="E85E12"/>
                </a:solidFill>
              </a:rPr>
              <a:t>digitalstudent</a:t>
            </a:r>
            <a:r>
              <a:rPr lang="en-GB" sz="2400" dirty="0"/>
              <a:t> </a:t>
            </a:r>
            <a:r>
              <a:rPr lang="en-GB" sz="2400" dirty="0" smtClean="0"/>
              <a:t>            </a:t>
            </a:r>
            <a:r>
              <a:rPr lang="en-GB" sz="2400" dirty="0" smtClean="0">
                <a:solidFill>
                  <a:srgbClr val="E85E12"/>
                </a:solidFill>
              </a:rPr>
              <a:t>http://digitalstudent.jiscinvolve.org</a:t>
            </a:r>
            <a:endParaRPr lang="en-GB" sz="2400" dirty="0">
              <a:solidFill>
                <a:srgbClr val="E85E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5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out more…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10/06/2014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394387" y="1994170"/>
            <a:ext cx="3973067" cy="2272356"/>
          </a:xfrm>
          <a:prstGeom prst="rect">
            <a:avLst/>
          </a:prstGeom>
        </p:spPr>
        <p:txBody>
          <a:bodyPr wrap="square" lIns="0" tIns="0" rIns="0" bIns="0" anchor="t" anchorCtr="0">
            <a:normAutofit fontScale="77500" lnSpcReduction="2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DE481C"/>
              </a:buClr>
              <a:buSzPct val="120000"/>
              <a:buFont typeface="Lucida Grande"/>
              <a:buNone/>
              <a:defRPr sz="2000" b="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20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8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6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6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Digital </a:t>
            </a:r>
            <a:r>
              <a:rPr lang="en-GB" b="1" dirty="0"/>
              <a:t>Student		</a:t>
            </a:r>
            <a:r>
              <a:rPr lang="en-GB" b="1" dirty="0" smtClean="0"/>
              <a:t>#</a:t>
            </a:r>
            <a:r>
              <a:rPr lang="en-GB" b="1" dirty="0" err="1"/>
              <a:t>digitalstudent</a:t>
            </a:r>
            <a:endParaRPr lang="en-GB" b="1" dirty="0"/>
          </a:p>
          <a:p>
            <a:endParaRPr lang="en-GB" b="1" dirty="0" smtClean="0"/>
          </a:p>
          <a:p>
            <a:pPr>
              <a:spcBef>
                <a:spcPts val="1200"/>
              </a:spcBef>
            </a:pPr>
            <a:r>
              <a:rPr lang="en-GB" sz="2300" b="1" dirty="0" err="1" smtClean="0"/>
              <a:t>Rhona</a:t>
            </a:r>
            <a:r>
              <a:rPr lang="en-GB" sz="2300" b="1" dirty="0" smtClean="0"/>
              <a:t> Sharpe</a:t>
            </a:r>
            <a:r>
              <a:rPr lang="en-GB" sz="2300" dirty="0" smtClean="0"/>
              <a:t>	</a:t>
            </a:r>
            <a:br>
              <a:rPr lang="en-GB" sz="2300" dirty="0" smtClean="0"/>
            </a:br>
            <a:r>
              <a:rPr lang="en-GB" sz="2300" b="1" dirty="0">
                <a:solidFill>
                  <a:srgbClr val="DE481C"/>
                </a:solidFill>
                <a:hlinkClick r:id="rId3"/>
              </a:rPr>
              <a:t>rsharpe@brookes.ac.uk</a:t>
            </a:r>
            <a:endParaRPr lang="en-GB" sz="2300" b="1" dirty="0">
              <a:solidFill>
                <a:srgbClr val="DE481C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2300" b="1" dirty="0" smtClean="0">
                <a:solidFill>
                  <a:schemeClr val="tx1"/>
                </a:solidFill>
              </a:rPr>
              <a:t>Sarah Knight</a:t>
            </a:r>
          </a:p>
          <a:p>
            <a:pPr>
              <a:spcBef>
                <a:spcPts val="1200"/>
              </a:spcBef>
            </a:pPr>
            <a:r>
              <a:rPr lang="en-GB" sz="2300" b="1" dirty="0" smtClean="0">
                <a:solidFill>
                  <a:srgbClr val="FF0000"/>
                </a:solidFill>
                <a:hlinkClick r:id="rId4"/>
              </a:rPr>
              <a:t>Sarah.knight@jisc.ac.uk</a:t>
            </a:r>
            <a:r>
              <a:rPr lang="en-GB" sz="2300" b="1" dirty="0" smtClean="0">
                <a:solidFill>
                  <a:srgbClr val="FF0000"/>
                </a:solidFill>
              </a:rPr>
              <a:t> </a:t>
            </a:r>
            <a:endParaRPr lang="en-GB" sz="2100" b="1" dirty="0" smtClean="0">
              <a:solidFill>
                <a:srgbClr val="FF0000"/>
              </a:solidFill>
            </a:endParaRPr>
          </a:p>
          <a:p>
            <a:endParaRPr lang="en-GB" sz="2100" b="1" dirty="0">
              <a:solidFill>
                <a:srgbClr val="DE481C"/>
              </a:solidFill>
            </a:endParaRPr>
          </a:p>
          <a:p>
            <a:endParaRPr lang="en-GB" sz="2100" b="1" dirty="0" smtClean="0">
              <a:solidFill>
                <a:srgbClr val="DE481C"/>
              </a:solidFill>
            </a:endParaRPr>
          </a:p>
          <a:p>
            <a:r>
              <a:rPr lang="en-GB" sz="2100" b="1" dirty="0" smtClean="0">
                <a:hlinkClick r:id="rId5"/>
              </a:rPr>
              <a:t>http</a:t>
            </a:r>
            <a:r>
              <a:rPr lang="en-GB" sz="2100" b="1" dirty="0">
                <a:hlinkClick r:id="rId5"/>
              </a:rPr>
              <a:t>://</a:t>
            </a:r>
            <a:r>
              <a:rPr lang="en-GB" sz="2100" b="1" dirty="0" smtClean="0">
                <a:hlinkClick r:id="rId5"/>
              </a:rPr>
              <a:t>digitalstudent.jiscinvolve.org</a:t>
            </a:r>
            <a:r>
              <a:rPr lang="en-GB" sz="1600" b="1" dirty="0" smtClean="0"/>
              <a:t/>
            </a:r>
            <a:br>
              <a:rPr lang="en-GB" sz="1600" b="1" dirty="0" smtClean="0"/>
            </a:br>
            <a:endParaRPr lang="en-GB" sz="1600" b="1" dirty="0" smtClean="0">
              <a:solidFill>
                <a:srgbClr val="DE481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779" y="4266526"/>
            <a:ext cx="767715" cy="268605"/>
          </a:xfrm>
          <a:prstGeom prst="rect">
            <a:avLst/>
          </a:prstGeom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7337779" y="4612214"/>
            <a:ext cx="1572222" cy="27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None/>
              <a:defRPr sz="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12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Except where otherwise noted, this work is licensed under CC-BY-NC-ND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08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324" y="4896000"/>
            <a:ext cx="7242676" cy="26215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06680" y="1493838"/>
            <a:ext cx="2743200" cy="1685460"/>
          </a:xfrm>
          <a:prstGeom prst="rect">
            <a:avLst/>
          </a:prstGeom>
        </p:spPr>
        <p:txBody>
          <a:bodyPr vert="horz" lIns="0" tIns="0" rIns="0" bIns="0" rtlCol="0" anchor="b" anchorCtr="0">
            <a:normAutofit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Reflection forms</a:t>
            </a:r>
          </a:p>
          <a:p>
            <a:endParaRPr lang="en-GB" dirty="0"/>
          </a:p>
          <a:p>
            <a:r>
              <a:rPr lang="en-GB" dirty="0" smtClean="0"/>
              <a:t>Tweet using #</a:t>
            </a:r>
            <a:r>
              <a:rPr lang="en-GB" dirty="0" err="1" smtClean="0"/>
              <a:t>digitalstudent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30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one thing?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would you most like </a:t>
            </a:r>
            <a:r>
              <a:rPr lang="en-GB" dirty="0" err="1"/>
              <a:t>Jisc</a:t>
            </a:r>
            <a:r>
              <a:rPr lang="en-GB" dirty="0"/>
              <a:t>/the sector bodies to do after today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What does your college need to do? What help do you need from </a:t>
            </a:r>
            <a:r>
              <a:rPr lang="en-GB" dirty="0" err="1"/>
              <a:t>J</a:t>
            </a:r>
            <a:r>
              <a:rPr lang="en-GB" dirty="0" err="1" smtClean="0"/>
              <a:t>isc</a:t>
            </a:r>
            <a:r>
              <a:rPr lang="en-GB" dirty="0" smtClean="0"/>
              <a:t> </a:t>
            </a:r>
            <a:r>
              <a:rPr lang="en-GB" dirty="0"/>
              <a:t>to do this? </a:t>
            </a:r>
          </a:p>
          <a:p>
            <a:endParaRPr lang="en-GB" dirty="0" smtClean="0"/>
          </a:p>
          <a:p>
            <a:pPr>
              <a:spcAft>
                <a:spcPts val="1425"/>
              </a:spcAft>
            </a:pPr>
            <a:r>
              <a:rPr lang="en-GB" dirty="0">
                <a:hlinkClick r:id="rId3"/>
              </a:rPr>
              <a:t>http://padlet.com/sarahknight/onething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90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577" y="2"/>
            <a:ext cx="8888846" cy="45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8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Change Agents’ Network  http://can.jiscinvolve.org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Supporting staff – student partnership working and student engagement</a:t>
            </a:r>
          </a:p>
          <a:p>
            <a:r>
              <a:rPr lang="en-GB" dirty="0" smtClean="0"/>
              <a:t>Joining </a:t>
            </a:r>
            <a:r>
              <a:rPr lang="en-GB" dirty="0"/>
              <a:t>the network mailing list </a:t>
            </a:r>
            <a:r>
              <a:rPr lang="en-GB" dirty="0">
                <a:hlinkClick r:id="rId3"/>
              </a:rPr>
              <a:t>CAN@jiscmail.ac.uk</a:t>
            </a:r>
            <a:r>
              <a:rPr lang="en-GB" dirty="0"/>
              <a:t> by visiting </a:t>
            </a:r>
            <a:r>
              <a:rPr lang="en-GB" smtClean="0">
                <a:hlinkClick r:id="rId4"/>
              </a:rPr>
              <a:t>http://www.jiscmail.ac.uk/CAN</a:t>
            </a:r>
            <a:r>
              <a:rPr lang="en-GB" smtClean="0"/>
              <a:t>  </a:t>
            </a:r>
            <a:endParaRPr lang="en-GB" dirty="0"/>
          </a:p>
          <a:p>
            <a:r>
              <a:rPr lang="en-GB" dirty="0" smtClean="0"/>
              <a:t>Follow </a:t>
            </a:r>
            <a:r>
              <a:rPr lang="en-GB" dirty="0"/>
              <a:t>us on Twitter @</a:t>
            </a:r>
            <a:r>
              <a:rPr lang="en-GB" dirty="0" err="1" smtClean="0"/>
              <a:t>CANagogy</a:t>
            </a:r>
            <a:r>
              <a:rPr lang="en-GB" dirty="0" smtClean="0"/>
              <a:t> #</a:t>
            </a:r>
            <a:r>
              <a:rPr lang="en-GB" dirty="0" err="1" smtClean="0"/>
              <a:t>JiscCAN</a:t>
            </a:r>
            <a:endParaRPr lang="en-GB" dirty="0"/>
          </a:p>
          <a:p>
            <a:r>
              <a:rPr lang="en-GB" dirty="0"/>
              <a:t>Visit our website for the CAN Student Partnerships Toolkit – resources to support staff-student partnership working </a:t>
            </a:r>
            <a:r>
              <a:rPr lang="en-GB" dirty="0">
                <a:hlinkClick r:id="rId5"/>
              </a:rPr>
              <a:t>http://tiny.cc/can001</a:t>
            </a:r>
            <a:endParaRPr lang="en-GB" dirty="0"/>
          </a:p>
          <a:p>
            <a:r>
              <a:rPr lang="en-GB" dirty="0"/>
              <a:t>Participate in the</a:t>
            </a:r>
            <a:r>
              <a:rPr lang="en-GB" dirty="0">
                <a:hlinkClick r:id="rId6" tooltip="Webinars"/>
              </a:rPr>
              <a:t> series of CAN webinars</a:t>
            </a:r>
            <a:r>
              <a:rPr lang="en-GB" dirty="0"/>
              <a:t> to share best practice</a:t>
            </a:r>
          </a:p>
          <a:p>
            <a:r>
              <a:rPr lang="en-GB" dirty="0">
                <a:hlinkClick r:id="rId7" tooltip="Contact us"/>
              </a:rPr>
              <a:t>Share your experiences with us</a:t>
            </a:r>
            <a:r>
              <a:rPr lang="en-GB" dirty="0"/>
              <a:t> as part of the CAN case studies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50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530" y="636807"/>
            <a:ext cx="8115470" cy="4249480"/>
          </a:xfrm>
          <a:prstGeom prst="rect">
            <a:avLst/>
          </a:prstGeom>
        </p:spPr>
      </p:pic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0"/>
            <a:ext cx="7505700" cy="468313"/>
          </a:xfrm>
          <a:ln/>
        </p:spPr>
        <p:txBody>
          <a:bodyPr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sz="2800" b="1" dirty="0" smtClean="0">
                <a:solidFill>
                  <a:srgbClr val="B71A8B"/>
                </a:solidFill>
              </a:rPr>
              <a:t>For </a:t>
            </a:r>
            <a:r>
              <a:rPr lang="en-US" altLang="en-US" dirty="0" smtClean="0">
                <a:solidFill>
                  <a:srgbClr val="B71A8B"/>
                </a:solidFill>
              </a:rPr>
              <a:t>findings and workshop resources:</a:t>
            </a:r>
            <a:endParaRPr lang="en-US" altLang="en-US" sz="2800" b="1" dirty="0">
              <a:solidFill>
                <a:srgbClr val="B71A8B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000" y="4896000"/>
            <a:ext cx="7164000" cy="180000"/>
          </a:xfrm>
        </p:spPr>
        <p:txBody>
          <a:bodyPr/>
          <a:lstStyle/>
          <a:p>
            <a:r>
              <a:rPr lang="en-GB" dirty="0" err="1"/>
              <a:t>Jisc</a:t>
            </a:r>
            <a:r>
              <a:rPr lang="en-GB" dirty="0"/>
              <a:t> Digital Student </a:t>
            </a:r>
            <a:r>
              <a:rPr lang="en-GB" dirty="0">
                <a:hlinkClick r:id="rId4"/>
              </a:rPr>
              <a:t>http://digitalstudent.jiscinvolve.org.uk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18110" y="642525"/>
            <a:ext cx="5476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hlinkClick r:id="rId5"/>
              </a:rPr>
              <a:t>http://</a:t>
            </a:r>
            <a:r>
              <a:rPr lang="en-GB" sz="2800" dirty="0" smtClean="0">
                <a:hlinkClick r:id="rId5"/>
              </a:rPr>
              <a:t>digitalstudent.jiscinvolve.org</a:t>
            </a:r>
            <a:r>
              <a:rPr lang="en-GB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711893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0"/>
            <a:ext cx="7505700" cy="468313"/>
          </a:xfrm>
          <a:ln/>
        </p:spPr>
        <p:txBody>
          <a:bodyPr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sz="2800" b="1" dirty="0" smtClean="0">
                <a:solidFill>
                  <a:srgbClr val="B71A8B"/>
                </a:solidFill>
              </a:rPr>
              <a:t>Digita</a:t>
            </a:r>
            <a:r>
              <a:rPr lang="en-US" altLang="en-US" dirty="0" smtClean="0">
                <a:solidFill>
                  <a:srgbClr val="B71A8B"/>
                </a:solidFill>
              </a:rPr>
              <a:t>l students are different posters</a:t>
            </a:r>
            <a:r>
              <a:rPr lang="en-US" altLang="en-US" sz="2800" b="1" dirty="0" smtClean="0">
                <a:solidFill>
                  <a:srgbClr val="B71A8B"/>
                </a:solidFill>
              </a:rPr>
              <a:t>…</a:t>
            </a:r>
            <a:endParaRPr lang="en-US" altLang="en-US" sz="2800" b="1" dirty="0">
              <a:solidFill>
                <a:srgbClr val="B71A8B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000" y="4896000"/>
            <a:ext cx="7164000" cy="180000"/>
          </a:xfrm>
        </p:spPr>
        <p:txBody>
          <a:bodyPr/>
          <a:lstStyle/>
          <a:p>
            <a:r>
              <a:rPr lang="en-GB" dirty="0" err="1"/>
              <a:t>Jisc</a:t>
            </a:r>
            <a:r>
              <a:rPr lang="en-GB" dirty="0"/>
              <a:t> Digital Student </a:t>
            </a:r>
            <a:r>
              <a:rPr lang="en-GB" dirty="0">
                <a:hlinkClick r:id="rId3"/>
              </a:rPr>
              <a:t>http://digitalstudent.jiscinvolve.org.uk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08" y="626593"/>
            <a:ext cx="2761650" cy="382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141" y="618977"/>
            <a:ext cx="2846385" cy="4050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492" y="614723"/>
            <a:ext cx="2797508" cy="398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811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004" y="542725"/>
            <a:ext cx="6024409" cy="4184555"/>
          </a:xfrm>
          <a:prstGeom prst="rect">
            <a:avLst/>
          </a:prstGeom>
        </p:spPr>
      </p:pic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0"/>
            <a:ext cx="7505700" cy="468313"/>
          </a:xfrm>
          <a:ln/>
        </p:spPr>
        <p:txBody>
          <a:bodyPr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dirty="0" smtClean="0">
                <a:solidFill>
                  <a:srgbClr val="B71A8B"/>
                </a:solidFill>
              </a:rPr>
              <a:t>Enhancing the digital student experience</a:t>
            </a:r>
            <a:endParaRPr lang="en-US" altLang="en-US" sz="2800" b="1" dirty="0">
              <a:solidFill>
                <a:srgbClr val="B71A8B"/>
              </a:solidFill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33363" y="900113"/>
            <a:ext cx="8675687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000" y="4896000"/>
            <a:ext cx="7164000" cy="180000"/>
          </a:xfrm>
        </p:spPr>
        <p:txBody>
          <a:bodyPr/>
          <a:lstStyle/>
          <a:p>
            <a:r>
              <a:rPr lang="en-GB" dirty="0" err="1"/>
              <a:t>Jisc</a:t>
            </a:r>
            <a:r>
              <a:rPr lang="en-GB" dirty="0"/>
              <a:t> Digital Student </a:t>
            </a:r>
            <a:r>
              <a:rPr lang="en-GB" dirty="0">
                <a:hlinkClick r:id="rId4"/>
              </a:rPr>
              <a:t>http://digitalstudent.jiscinvolve.org.uk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63" y="568637"/>
            <a:ext cx="6539112" cy="453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242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Consultation Events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817132"/>
              </p:ext>
            </p:extLst>
          </p:nvPr>
        </p:nvGraphicFramePr>
        <p:xfrm>
          <a:off x="2965477" y="599983"/>
          <a:ext cx="6178523" cy="415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061"/>
                <a:gridCol w="4572462"/>
              </a:tblGrid>
              <a:tr h="38926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Date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Location</a:t>
                      </a:r>
                      <a:r>
                        <a:rPr lang="en-GB" sz="1600" baseline="0" dirty="0" smtClean="0"/>
                        <a:t> &amp; Venue</a:t>
                      </a:r>
                      <a:endParaRPr lang="en-GB" sz="1600" dirty="0"/>
                    </a:p>
                  </a:txBody>
                  <a:tcPr/>
                </a:tc>
              </a:tr>
              <a:tr h="57906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15 Jan 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Birmingham</a:t>
                      </a:r>
                    </a:p>
                    <a:p>
                      <a:r>
                        <a:rPr lang="en-GB" sz="1600" dirty="0" smtClean="0"/>
                        <a:t>The Studio </a:t>
                      </a:r>
                      <a:r>
                        <a:rPr lang="en-GB" sz="1600" dirty="0" err="1" smtClean="0"/>
                        <a:t>B’ham</a:t>
                      </a:r>
                      <a:r>
                        <a:rPr lang="en-GB" sz="1600" dirty="0" smtClean="0"/>
                        <a:t>, 3</a:t>
                      </a:r>
                      <a:r>
                        <a:rPr lang="en-GB" sz="1600" baseline="30000" dirty="0" smtClean="0"/>
                        <a:t>rd</a:t>
                      </a:r>
                      <a:r>
                        <a:rPr lang="en-GB" sz="1600" dirty="0" smtClean="0"/>
                        <a:t> floor</a:t>
                      </a:r>
                      <a:endParaRPr lang="en-GB" sz="1600" dirty="0"/>
                    </a:p>
                  </a:txBody>
                  <a:tcPr/>
                </a:tc>
              </a:tr>
              <a:tr h="56265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 Jan 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Manchester</a:t>
                      </a:r>
                    </a:p>
                    <a:p>
                      <a:r>
                        <a:rPr lang="en-GB" sz="1600" dirty="0" smtClean="0"/>
                        <a:t>The Studio Manchester</a:t>
                      </a:r>
                      <a:endParaRPr lang="en-GB" sz="1600" dirty="0"/>
                    </a:p>
                  </a:txBody>
                  <a:tcPr/>
                </a:tc>
              </a:tr>
              <a:tr h="38926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25 Feb 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Bristol</a:t>
                      </a:r>
                    </a:p>
                    <a:p>
                      <a:r>
                        <a:rPr lang="en-GB" sz="1600" dirty="0" smtClean="0"/>
                        <a:t>The </a:t>
                      </a:r>
                      <a:r>
                        <a:rPr lang="en-GB" sz="1600" dirty="0" err="1" smtClean="0"/>
                        <a:t>Mercure</a:t>
                      </a:r>
                      <a:r>
                        <a:rPr lang="en-GB" sz="1600" dirty="0" smtClean="0"/>
                        <a:t> Holland </a:t>
                      </a:r>
                    </a:p>
                    <a:p>
                      <a:r>
                        <a:rPr lang="en-GB" sz="1600" dirty="0" smtClean="0"/>
                        <a:t>House Hotel Bristol</a:t>
                      </a:r>
                      <a:endParaRPr lang="en-GB" sz="1600" dirty="0"/>
                    </a:p>
                  </a:txBody>
                  <a:tcPr/>
                </a:tc>
              </a:tr>
              <a:tr h="60251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04 Mar 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Edinburgh Training Centre, Scotland</a:t>
                      </a:r>
                    </a:p>
                    <a:p>
                      <a:r>
                        <a:rPr lang="en-GB" sz="1600" dirty="0" smtClean="0">
                          <a:hlinkClick r:id="rId3"/>
                        </a:rPr>
                        <a:t>https://www.edintrain.com/</a:t>
                      </a:r>
                      <a:endParaRPr lang="en-GB" sz="1600" dirty="0" smtClean="0"/>
                    </a:p>
                  </a:txBody>
                  <a:tcPr/>
                </a:tc>
              </a:tr>
              <a:tr h="38926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25 March 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London</a:t>
                      </a:r>
                    </a:p>
                    <a:p>
                      <a:r>
                        <a:rPr lang="en-GB" sz="1600" dirty="0" smtClean="0"/>
                        <a:t>Farringdon – The Hatton, 51-53 Hatton Garden</a:t>
                      </a:r>
                    </a:p>
                    <a:p>
                      <a:r>
                        <a:rPr lang="en-GB" sz="1600" dirty="0" smtClean="0">
                          <a:hlinkClick r:id="rId4"/>
                        </a:rPr>
                        <a:t>http://www.etcvenues.co.uk/venues/the-hatton</a:t>
                      </a:r>
                      <a:endParaRPr lang="en-GB" sz="1600" dirty="0" smtClean="0"/>
                    </a:p>
                  </a:txBody>
                  <a:tcPr/>
                </a:tc>
              </a:tr>
              <a:tr h="35872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23 April 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Swansea,</a:t>
                      </a:r>
                      <a:r>
                        <a:rPr lang="en-GB" sz="1600" baseline="0" dirty="0" smtClean="0"/>
                        <a:t> The Village Hotel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/>
          </p:nvPr>
        </p:nvGraphicFramePr>
        <p:xfrm>
          <a:off x="175845" y="679613"/>
          <a:ext cx="2439500" cy="409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angle 2"/>
          <p:cNvSpPr/>
          <p:nvPr/>
        </p:nvSpPr>
        <p:spPr>
          <a:xfrm>
            <a:off x="1160111" y="98670"/>
            <a:ext cx="3995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hlinkClick r:id="rId10"/>
              </a:rPr>
              <a:t>http://bit.ly/FEDigitalstudentevents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096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isc Theme">
  <a:themeElements>
    <a:clrScheme name="Jisc 2013 1">
      <a:dk1>
        <a:srgbClr val="2C3841"/>
      </a:dk1>
      <a:lt1>
        <a:srgbClr val="FFFFFF"/>
      </a:lt1>
      <a:dk2>
        <a:srgbClr val="DE481C"/>
      </a:dk2>
      <a:lt2>
        <a:srgbClr val="9F3515"/>
      </a:lt2>
      <a:accent1>
        <a:srgbClr val="E61554"/>
      </a:accent1>
      <a:accent2>
        <a:srgbClr val="F9B000"/>
      </a:accent2>
      <a:accent3>
        <a:srgbClr val="B2BB1C"/>
      </a:accent3>
      <a:accent4>
        <a:srgbClr val="0092CB"/>
      </a:accent4>
      <a:accent5>
        <a:srgbClr val="B71A8B"/>
      </a:accent5>
      <a:accent6>
        <a:srgbClr val="CADCF0"/>
      </a:accent6>
      <a:hlink>
        <a:srgbClr val="DE481C"/>
      </a:hlink>
      <a:folHlink>
        <a:srgbClr val="DE481C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ED809D3265FB4482D12D07C3DC45A7" ma:contentTypeVersion="0" ma:contentTypeDescription="Create a new document." ma:contentTypeScope="" ma:versionID="55002ed782730a7f99494006c128c96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5760026d9a59ec6be48a99397f577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4CB19FC-11A8-48A6-9A46-45A9A64204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906F6F-F472-452B-ACA2-624D252C9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75525E9-4126-4D4B-9907-6D33285AA38C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11049</TotalTime>
  <Words>507</Words>
  <Application>Microsoft Macintosh PowerPoint</Application>
  <PresentationFormat>On-screen Show (16:9)</PresentationFormat>
  <Paragraphs>94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Jisc Theme</vt:lpstr>
      <vt:lpstr>Session 6: Next Steps  Sarah Knight, Senior Co-design Manager, Student Experience, Jisc </vt:lpstr>
      <vt:lpstr>PowerPoint Presentation</vt:lpstr>
      <vt:lpstr>What one thing?</vt:lpstr>
      <vt:lpstr>PowerPoint Presentation</vt:lpstr>
      <vt:lpstr>Change Agents’ Network  http://can.jiscinvolve.org</vt:lpstr>
      <vt:lpstr>For findings and workshop resources:</vt:lpstr>
      <vt:lpstr>Digital students are different posters…</vt:lpstr>
      <vt:lpstr>Enhancing the digital student experience</vt:lpstr>
      <vt:lpstr>Consultation Events</vt:lpstr>
      <vt:lpstr>Find out more…</vt:lpstr>
    </vt:vector>
  </TitlesOfParts>
  <Company>iD Factory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Lisney</dc:creator>
  <cp:lastModifiedBy>Rhona Sharpe</cp:lastModifiedBy>
  <cp:revision>458</cp:revision>
  <cp:lastPrinted>2014-10-14T15:58:37Z</cp:lastPrinted>
  <dcterms:created xsi:type="dcterms:W3CDTF">2013-10-10T15:07:08Z</dcterms:created>
  <dcterms:modified xsi:type="dcterms:W3CDTF">2015-04-01T08:48:39Z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0x010100EBED809D3265FB4482D12D07C3DC45A7</vt:lpwstr>
  </property>
  <property fmtid="{D5CDD505-2E9C-101B-9397-08002B2CF9AE}" pid="3" name="IsMyDocuments">
    <vt:bool>true</vt:bool>
  </property>
</Properties>
</file>