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428" r:id="rId6"/>
    <p:sldId id="422" r:id="rId7"/>
    <p:sldId id="427" r:id="rId8"/>
    <p:sldId id="407" r:id="rId9"/>
    <p:sldId id="421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E8E2D6-1941-438D-8C7E-A06C621038E3}">
          <p14:sldIdLst>
            <p14:sldId id="261"/>
            <p14:sldId id="428"/>
            <p14:sldId id="422"/>
            <p14:sldId id="427"/>
            <p14:sldId id="407"/>
            <p14:sldId id="4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RPE, RHO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841"/>
    <a:srgbClr val="B71A8B"/>
    <a:srgbClr val="9F3515"/>
    <a:srgbClr val="E85E12"/>
    <a:srgbClr val="DE481C"/>
    <a:srgbClr val="9BA7B0"/>
    <a:srgbClr val="55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2724" autoAdjust="0"/>
  </p:normalViewPr>
  <p:slideViewPr>
    <p:cSldViewPr snapToGrid="0" snapToObjects="1" showGuides="1">
      <p:cViewPr>
        <p:scale>
          <a:sx n="85" d="100"/>
          <a:sy n="85" d="100"/>
        </p:scale>
        <p:origin x="-704" y="-1096"/>
      </p:cViewPr>
      <p:guideLst>
        <p:guide orient="horz"/>
        <p:guide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2" d="100"/>
          <a:sy n="72" d="100"/>
        </p:scale>
        <p:origin x="-2268" y="-96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62BB7-7843-594D-915E-D9AE4BF586AF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B3A29F18-FA1B-124E-99D2-A6F58ACCD319}">
      <dgm:prSet phldrT="[Text]" custT="1"/>
      <dgm:spPr/>
      <dgm:t>
        <a:bodyPr/>
        <a:lstStyle/>
        <a:p>
          <a:r>
            <a:rPr lang="en-US" sz="2800" b="0" dirty="0" smtClean="0"/>
            <a:t>attributes</a:t>
          </a:r>
          <a:endParaRPr lang="en-US" sz="2800" b="0" dirty="0"/>
        </a:p>
      </dgm:t>
    </dgm:pt>
    <dgm:pt modelId="{93873AC5-E97B-8344-97C6-2F4026C65969}" type="parTrans" cxnId="{971335ED-23DD-A84A-B53F-4979DD27165C}">
      <dgm:prSet/>
      <dgm:spPr/>
      <dgm:t>
        <a:bodyPr/>
        <a:lstStyle/>
        <a:p>
          <a:endParaRPr lang="en-US" sz="2000"/>
        </a:p>
      </dgm:t>
    </dgm:pt>
    <dgm:pt modelId="{6F872EC3-346F-874D-B5F4-95DCBB867A0A}" type="sibTrans" cxnId="{971335ED-23DD-A84A-B53F-4979DD27165C}">
      <dgm:prSet/>
      <dgm:spPr/>
      <dgm:t>
        <a:bodyPr/>
        <a:lstStyle/>
        <a:p>
          <a:endParaRPr lang="en-US" sz="2000"/>
        </a:p>
      </dgm:t>
    </dgm:pt>
    <dgm:pt modelId="{EE531553-4A76-554A-9FCA-0256ABF03407}">
      <dgm:prSet phldrT="[Text]" custT="1"/>
      <dgm:spPr/>
      <dgm:t>
        <a:bodyPr/>
        <a:lstStyle/>
        <a:p>
          <a:r>
            <a:rPr lang="en-US" sz="2800" b="0" dirty="0" smtClean="0"/>
            <a:t>practices</a:t>
          </a:r>
          <a:endParaRPr lang="en-US" sz="2800" b="0" dirty="0"/>
        </a:p>
      </dgm:t>
    </dgm:pt>
    <dgm:pt modelId="{2A28F281-0546-D941-9B84-92004B97C5F4}" type="parTrans" cxnId="{2C2E3E14-3B1E-474D-AFDE-F3F036D2DB5E}">
      <dgm:prSet/>
      <dgm:spPr/>
      <dgm:t>
        <a:bodyPr/>
        <a:lstStyle/>
        <a:p>
          <a:endParaRPr lang="en-US" sz="2000"/>
        </a:p>
      </dgm:t>
    </dgm:pt>
    <dgm:pt modelId="{37C3E434-75E5-CC4A-A453-B68B55E728AD}" type="sibTrans" cxnId="{2C2E3E14-3B1E-474D-AFDE-F3F036D2DB5E}">
      <dgm:prSet/>
      <dgm:spPr/>
      <dgm:t>
        <a:bodyPr/>
        <a:lstStyle/>
        <a:p>
          <a:endParaRPr lang="en-US" sz="2000"/>
        </a:p>
      </dgm:t>
    </dgm:pt>
    <dgm:pt modelId="{8EC942F9-629B-7346-9611-3D2255072B47}">
      <dgm:prSet phldrT="[Text]" custT="1"/>
      <dgm:spPr/>
      <dgm:t>
        <a:bodyPr/>
        <a:lstStyle/>
        <a:p>
          <a:r>
            <a:rPr lang="en-US" sz="2800" b="0" dirty="0" smtClean="0"/>
            <a:t>skills</a:t>
          </a:r>
          <a:endParaRPr lang="en-US" sz="2800" b="0" dirty="0"/>
        </a:p>
      </dgm:t>
    </dgm:pt>
    <dgm:pt modelId="{D7E43B18-8F71-9144-886F-1D6207CA3F54}" type="parTrans" cxnId="{35E1B806-C45E-8344-BBD1-3356F34D55AC}">
      <dgm:prSet/>
      <dgm:spPr/>
      <dgm:t>
        <a:bodyPr/>
        <a:lstStyle/>
        <a:p>
          <a:endParaRPr lang="en-US" sz="2000"/>
        </a:p>
      </dgm:t>
    </dgm:pt>
    <dgm:pt modelId="{16086973-374E-034F-A433-BE907F24F4C1}" type="sibTrans" cxnId="{35E1B806-C45E-8344-BBD1-3356F34D55AC}">
      <dgm:prSet/>
      <dgm:spPr/>
      <dgm:t>
        <a:bodyPr/>
        <a:lstStyle/>
        <a:p>
          <a:endParaRPr lang="en-US" sz="2000"/>
        </a:p>
      </dgm:t>
    </dgm:pt>
    <dgm:pt modelId="{E3C14110-62CB-4248-A6F6-93A25815489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800" b="0" dirty="0" smtClean="0"/>
            <a:t>access</a:t>
          </a:r>
          <a:endParaRPr lang="en-US" sz="2800" b="0" dirty="0"/>
        </a:p>
      </dgm:t>
    </dgm:pt>
    <dgm:pt modelId="{32D13BC6-EA34-3949-A9B2-5F8B885089BE}" type="parTrans" cxnId="{0344A955-6206-364C-B456-7690D19CD215}">
      <dgm:prSet/>
      <dgm:spPr/>
      <dgm:t>
        <a:bodyPr/>
        <a:lstStyle/>
        <a:p>
          <a:endParaRPr lang="en-US" sz="2000"/>
        </a:p>
      </dgm:t>
    </dgm:pt>
    <dgm:pt modelId="{1CEB30A9-1B6E-7A4F-B5F8-86CF0024121A}" type="sibTrans" cxnId="{0344A955-6206-364C-B456-7690D19CD215}">
      <dgm:prSet/>
      <dgm:spPr/>
      <dgm:t>
        <a:bodyPr/>
        <a:lstStyle/>
        <a:p>
          <a:endParaRPr lang="en-US" sz="2000"/>
        </a:p>
      </dgm:t>
    </dgm:pt>
    <dgm:pt modelId="{490473BB-DCFF-B942-8B7C-8AF264ECB411}" type="pres">
      <dgm:prSet presAssocID="{F8062BB7-7843-594D-915E-D9AE4BF586AF}" presName="Name0" presStyleCnt="0">
        <dgm:presLayoutVars>
          <dgm:dir/>
          <dgm:animLvl val="lvl"/>
          <dgm:resizeHandles val="exact"/>
        </dgm:presLayoutVars>
      </dgm:prSet>
      <dgm:spPr/>
    </dgm:pt>
    <dgm:pt modelId="{BEFAF5F8-59FF-CF41-AE29-8258CDB0E57C}" type="pres">
      <dgm:prSet presAssocID="{B3A29F18-FA1B-124E-99D2-A6F58ACCD319}" presName="Name8" presStyleCnt="0"/>
      <dgm:spPr/>
    </dgm:pt>
    <dgm:pt modelId="{75007123-D7A0-6F4B-A221-0D636609E555}" type="pres">
      <dgm:prSet presAssocID="{B3A29F18-FA1B-124E-99D2-A6F58ACCD31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FD974-1E12-D54B-8D2D-1FD75DAD7FA2}" type="pres">
      <dgm:prSet presAssocID="{B3A29F18-FA1B-124E-99D2-A6F58ACCD31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A1D8C-97F1-B241-B23A-CB96ADD09677}" type="pres">
      <dgm:prSet presAssocID="{EE531553-4A76-554A-9FCA-0256ABF03407}" presName="Name8" presStyleCnt="0"/>
      <dgm:spPr/>
    </dgm:pt>
    <dgm:pt modelId="{9BA1C529-0208-1F49-9BCF-BC0CD357D5FA}" type="pres">
      <dgm:prSet presAssocID="{EE531553-4A76-554A-9FCA-0256ABF0340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47000-7B24-814B-A4DB-9DF4D6F7CFE7}" type="pres">
      <dgm:prSet presAssocID="{EE531553-4A76-554A-9FCA-0256ABF034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A8F8B-22D9-2946-910A-398F47229CCA}" type="pres">
      <dgm:prSet presAssocID="{8EC942F9-629B-7346-9611-3D2255072B47}" presName="Name8" presStyleCnt="0"/>
      <dgm:spPr/>
    </dgm:pt>
    <dgm:pt modelId="{F0275A94-9345-1547-B423-522B1F942DA1}" type="pres">
      <dgm:prSet presAssocID="{8EC942F9-629B-7346-9611-3D2255072B47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CE44F-B2BF-D841-B0B7-245E06CF74AB}" type="pres">
      <dgm:prSet presAssocID="{8EC942F9-629B-7346-9611-3D2255072B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C1A10-B24C-734D-BA3F-D40E6E51A90A}" type="pres">
      <dgm:prSet presAssocID="{E3C14110-62CB-4248-A6F6-93A258154890}" presName="Name8" presStyleCnt="0"/>
      <dgm:spPr/>
    </dgm:pt>
    <dgm:pt modelId="{06325493-725C-E541-A47D-A4B314B74C41}" type="pres">
      <dgm:prSet presAssocID="{E3C14110-62CB-4248-A6F6-93A258154890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52E31-A628-E84E-A34C-F460D3C3D72F}" type="pres">
      <dgm:prSet presAssocID="{E3C14110-62CB-4248-A6F6-93A2581548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DB736B-A213-456F-9EF0-8A146F119E00}" type="presOf" srcId="{8EC942F9-629B-7346-9611-3D2255072B47}" destId="{3ECCE44F-B2BF-D841-B0B7-245E06CF74AB}" srcOrd="1" destOrd="0" presId="urn:microsoft.com/office/officeart/2005/8/layout/pyramid1"/>
    <dgm:cxn modelId="{314D5B10-7FA1-4606-B27C-ABA81AD59ADE}" type="presOf" srcId="{E3C14110-62CB-4248-A6F6-93A258154890}" destId="{B2B52E31-A628-E84E-A34C-F460D3C3D72F}" srcOrd="1" destOrd="0" presId="urn:microsoft.com/office/officeart/2005/8/layout/pyramid1"/>
    <dgm:cxn modelId="{2CC1FA34-EFC6-45B5-B899-F68E77377834}" type="presOf" srcId="{EE531553-4A76-554A-9FCA-0256ABF03407}" destId="{9BA1C529-0208-1F49-9BCF-BC0CD357D5FA}" srcOrd="0" destOrd="0" presId="urn:microsoft.com/office/officeart/2005/8/layout/pyramid1"/>
    <dgm:cxn modelId="{CCCB061E-1095-41F6-ABB6-7A12A34CB3F2}" type="presOf" srcId="{8EC942F9-629B-7346-9611-3D2255072B47}" destId="{F0275A94-9345-1547-B423-522B1F942DA1}" srcOrd="0" destOrd="0" presId="urn:microsoft.com/office/officeart/2005/8/layout/pyramid1"/>
    <dgm:cxn modelId="{35E1B806-C45E-8344-BBD1-3356F34D55AC}" srcId="{F8062BB7-7843-594D-915E-D9AE4BF586AF}" destId="{8EC942F9-629B-7346-9611-3D2255072B47}" srcOrd="2" destOrd="0" parTransId="{D7E43B18-8F71-9144-886F-1D6207CA3F54}" sibTransId="{16086973-374E-034F-A433-BE907F24F4C1}"/>
    <dgm:cxn modelId="{17066B90-1D9F-42A0-B850-9D87DA9A3ED7}" type="presOf" srcId="{B3A29F18-FA1B-124E-99D2-A6F58ACCD319}" destId="{C4BFD974-1E12-D54B-8D2D-1FD75DAD7FA2}" srcOrd="1" destOrd="0" presId="urn:microsoft.com/office/officeart/2005/8/layout/pyramid1"/>
    <dgm:cxn modelId="{2C2E3E14-3B1E-474D-AFDE-F3F036D2DB5E}" srcId="{F8062BB7-7843-594D-915E-D9AE4BF586AF}" destId="{EE531553-4A76-554A-9FCA-0256ABF03407}" srcOrd="1" destOrd="0" parTransId="{2A28F281-0546-D941-9B84-92004B97C5F4}" sibTransId="{37C3E434-75E5-CC4A-A453-B68B55E728AD}"/>
    <dgm:cxn modelId="{971335ED-23DD-A84A-B53F-4979DD27165C}" srcId="{F8062BB7-7843-594D-915E-D9AE4BF586AF}" destId="{B3A29F18-FA1B-124E-99D2-A6F58ACCD319}" srcOrd="0" destOrd="0" parTransId="{93873AC5-E97B-8344-97C6-2F4026C65969}" sibTransId="{6F872EC3-346F-874D-B5F4-95DCBB867A0A}"/>
    <dgm:cxn modelId="{2B335A5F-D17A-47DC-A545-FF326532EC89}" type="presOf" srcId="{B3A29F18-FA1B-124E-99D2-A6F58ACCD319}" destId="{75007123-D7A0-6F4B-A221-0D636609E555}" srcOrd="0" destOrd="0" presId="urn:microsoft.com/office/officeart/2005/8/layout/pyramid1"/>
    <dgm:cxn modelId="{19A4EE0A-C9BF-4A37-BE74-AA8B624471C9}" type="presOf" srcId="{E3C14110-62CB-4248-A6F6-93A258154890}" destId="{06325493-725C-E541-A47D-A4B314B74C41}" srcOrd="0" destOrd="0" presId="urn:microsoft.com/office/officeart/2005/8/layout/pyramid1"/>
    <dgm:cxn modelId="{172C9989-65FB-4D0A-AA49-D1E70CC6923D}" type="presOf" srcId="{F8062BB7-7843-594D-915E-D9AE4BF586AF}" destId="{490473BB-DCFF-B942-8B7C-8AF264ECB411}" srcOrd="0" destOrd="0" presId="urn:microsoft.com/office/officeart/2005/8/layout/pyramid1"/>
    <dgm:cxn modelId="{0344A955-6206-364C-B456-7690D19CD215}" srcId="{F8062BB7-7843-594D-915E-D9AE4BF586AF}" destId="{E3C14110-62CB-4248-A6F6-93A258154890}" srcOrd="3" destOrd="0" parTransId="{32D13BC6-EA34-3949-A9B2-5F8B885089BE}" sibTransId="{1CEB30A9-1B6E-7A4F-B5F8-86CF0024121A}"/>
    <dgm:cxn modelId="{0A34646E-C52F-4A28-9C07-27609ED40D3C}" type="presOf" srcId="{EE531553-4A76-554A-9FCA-0256ABF03407}" destId="{C7347000-7B24-814B-A4DB-9DF4D6F7CFE7}" srcOrd="1" destOrd="0" presId="urn:microsoft.com/office/officeart/2005/8/layout/pyramid1"/>
    <dgm:cxn modelId="{B831E8D9-2043-4F8C-AF27-DD7CEE391CD2}" type="presParOf" srcId="{490473BB-DCFF-B942-8B7C-8AF264ECB411}" destId="{BEFAF5F8-59FF-CF41-AE29-8258CDB0E57C}" srcOrd="0" destOrd="0" presId="urn:microsoft.com/office/officeart/2005/8/layout/pyramid1"/>
    <dgm:cxn modelId="{D91DD010-6F3B-46B2-82B4-03CF7B740B9A}" type="presParOf" srcId="{BEFAF5F8-59FF-CF41-AE29-8258CDB0E57C}" destId="{75007123-D7A0-6F4B-A221-0D636609E555}" srcOrd="0" destOrd="0" presId="urn:microsoft.com/office/officeart/2005/8/layout/pyramid1"/>
    <dgm:cxn modelId="{1012BC81-6BB3-4812-8E4F-D54718F43F5E}" type="presParOf" srcId="{BEFAF5F8-59FF-CF41-AE29-8258CDB0E57C}" destId="{C4BFD974-1E12-D54B-8D2D-1FD75DAD7FA2}" srcOrd="1" destOrd="0" presId="urn:microsoft.com/office/officeart/2005/8/layout/pyramid1"/>
    <dgm:cxn modelId="{1A858EE2-B054-481E-9113-40F2D5EC06B8}" type="presParOf" srcId="{490473BB-DCFF-B942-8B7C-8AF264ECB411}" destId="{E5FA1D8C-97F1-B241-B23A-CB96ADD09677}" srcOrd="1" destOrd="0" presId="urn:microsoft.com/office/officeart/2005/8/layout/pyramid1"/>
    <dgm:cxn modelId="{E2E13603-7B35-4E13-A2DF-F015AD832ACE}" type="presParOf" srcId="{E5FA1D8C-97F1-B241-B23A-CB96ADD09677}" destId="{9BA1C529-0208-1F49-9BCF-BC0CD357D5FA}" srcOrd="0" destOrd="0" presId="urn:microsoft.com/office/officeart/2005/8/layout/pyramid1"/>
    <dgm:cxn modelId="{42773F96-FB08-484A-8BE8-2B3D6F657725}" type="presParOf" srcId="{E5FA1D8C-97F1-B241-B23A-CB96ADD09677}" destId="{C7347000-7B24-814B-A4DB-9DF4D6F7CFE7}" srcOrd="1" destOrd="0" presId="urn:microsoft.com/office/officeart/2005/8/layout/pyramid1"/>
    <dgm:cxn modelId="{16C0963B-34F0-4DAC-B937-F5B86FB2AF89}" type="presParOf" srcId="{490473BB-DCFF-B942-8B7C-8AF264ECB411}" destId="{9B8A8F8B-22D9-2946-910A-398F47229CCA}" srcOrd="2" destOrd="0" presId="urn:microsoft.com/office/officeart/2005/8/layout/pyramid1"/>
    <dgm:cxn modelId="{967D328A-E99D-4CD9-8229-C75BE00C967D}" type="presParOf" srcId="{9B8A8F8B-22D9-2946-910A-398F47229CCA}" destId="{F0275A94-9345-1547-B423-522B1F942DA1}" srcOrd="0" destOrd="0" presId="urn:microsoft.com/office/officeart/2005/8/layout/pyramid1"/>
    <dgm:cxn modelId="{FF23A0DC-7FA4-4A9C-BF75-6E7E893EE668}" type="presParOf" srcId="{9B8A8F8B-22D9-2946-910A-398F47229CCA}" destId="{3ECCE44F-B2BF-D841-B0B7-245E06CF74AB}" srcOrd="1" destOrd="0" presId="urn:microsoft.com/office/officeart/2005/8/layout/pyramid1"/>
    <dgm:cxn modelId="{E860DC13-61EF-4F5F-8B4E-C312E2938598}" type="presParOf" srcId="{490473BB-DCFF-B942-8B7C-8AF264ECB411}" destId="{24FC1A10-B24C-734D-BA3F-D40E6E51A90A}" srcOrd="3" destOrd="0" presId="urn:microsoft.com/office/officeart/2005/8/layout/pyramid1"/>
    <dgm:cxn modelId="{435C4F72-B3CB-424D-8A06-466FB28A0333}" type="presParOf" srcId="{24FC1A10-B24C-734D-BA3F-D40E6E51A90A}" destId="{06325493-725C-E541-A47D-A4B314B74C41}" srcOrd="0" destOrd="0" presId="urn:microsoft.com/office/officeart/2005/8/layout/pyramid1"/>
    <dgm:cxn modelId="{D70ACE2B-AA41-4C8E-B3E8-A3ECC0462990}" type="presParOf" srcId="{24FC1A10-B24C-734D-BA3F-D40E6E51A90A}" destId="{B2B52E31-A628-E84E-A34C-F460D3C3D72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07123-D7A0-6F4B-A221-0D636609E555}">
      <dsp:nvSpPr>
        <dsp:cNvPr id="0" name=""/>
        <dsp:cNvSpPr/>
      </dsp:nvSpPr>
      <dsp:spPr>
        <a:xfrm>
          <a:off x="2322634" y="0"/>
          <a:ext cx="1548423" cy="967500"/>
        </a:xfrm>
        <a:prstGeom prst="trapezoid">
          <a:avLst>
            <a:gd name="adj" fmla="val 800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attributes</a:t>
          </a:r>
          <a:endParaRPr lang="en-US" sz="2800" b="0" kern="1200" dirty="0"/>
        </a:p>
      </dsp:txBody>
      <dsp:txXfrm>
        <a:off x="2322634" y="0"/>
        <a:ext cx="1548423" cy="967500"/>
      </dsp:txXfrm>
    </dsp:sp>
    <dsp:sp modelId="{9BA1C529-0208-1F49-9BCF-BC0CD357D5FA}">
      <dsp:nvSpPr>
        <dsp:cNvPr id="0" name=""/>
        <dsp:cNvSpPr/>
      </dsp:nvSpPr>
      <dsp:spPr>
        <a:xfrm>
          <a:off x="1548423" y="967500"/>
          <a:ext cx="3096846" cy="967500"/>
        </a:xfrm>
        <a:prstGeom prst="trapezoid">
          <a:avLst>
            <a:gd name="adj" fmla="val 800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practices</a:t>
          </a:r>
          <a:endParaRPr lang="en-US" sz="2800" b="0" kern="1200" dirty="0"/>
        </a:p>
      </dsp:txBody>
      <dsp:txXfrm>
        <a:off x="2090371" y="967500"/>
        <a:ext cx="2012949" cy="967500"/>
      </dsp:txXfrm>
    </dsp:sp>
    <dsp:sp modelId="{F0275A94-9345-1547-B423-522B1F942DA1}">
      <dsp:nvSpPr>
        <dsp:cNvPr id="0" name=""/>
        <dsp:cNvSpPr/>
      </dsp:nvSpPr>
      <dsp:spPr>
        <a:xfrm>
          <a:off x="774211" y="1935000"/>
          <a:ext cx="4645269" cy="967500"/>
        </a:xfrm>
        <a:prstGeom prst="trapezoid">
          <a:avLst>
            <a:gd name="adj" fmla="val 8002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skills</a:t>
          </a:r>
          <a:endParaRPr lang="en-US" sz="2800" b="0" kern="1200" dirty="0"/>
        </a:p>
      </dsp:txBody>
      <dsp:txXfrm>
        <a:off x="1587133" y="1935000"/>
        <a:ext cx="3019424" cy="967500"/>
      </dsp:txXfrm>
    </dsp:sp>
    <dsp:sp modelId="{06325493-725C-E541-A47D-A4B314B74C41}">
      <dsp:nvSpPr>
        <dsp:cNvPr id="0" name=""/>
        <dsp:cNvSpPr/>
      </dsp:nvSpPr>
      <dsp:spPr>
        <a:xfrm>
          <a:off x="0" y="2902500"/>
          <a:ext cx="6193692" cy="967500"/>
        </a:xfrm>
        <a:prstGeom prst="trapezoid">
          <a:avLst>
            <a:gd name="adj" fmla="val 80022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access</a:t>
          </a:r>
          <a:endParaRPr lang="en-US" sz="2800" b="0" kern="1200" dirty="0"/>
        </a:p>
      </dsp:txBody>
      <dsp:txXfrm>
        <a:off x="1083896" y="2902500"/>
        <a:ext cx="4025899" cy="96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F4E53-F32D-E643-8E4A-00EAFEAC0BDF}" type="datetimeFigureOut">
              <a:rPr lang="en-US" sz="1100" smtClean="0">
                <a:solidFill>
                  <a:srgbClr val="2C3841"/>
                </a:solidFill>
                <a:latin typeface="Corbel"/>
                <a:cs typeface="Corbel"/>
              </a:rPr>
              <a:pPr/>
              <a:t>01/04/2015</a:t>
            </a:fld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1100" dirty="0">
              <a:solidFill>
                <a:srgbClr val="2C3841"/>
              </a:solidFill>
              <a:latin typeface="Corbel"/>
              <a:cs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C3291-B1ED-4249-AE87-332ED060E6C6}" type="slidenum">
              <a:rPr lang="en-GB" sz="1100" b="1" smtClean="0">
                <a:solidFill>
                  <a:srgbClr val="2C3841"/>
                </a:solidFill>
                <a:latin typeface="Corbel"/>
                <a:cs typeface="Corbel"/>
              </a:rPr>
              <a:pPr/>
              <a:t>‹#›</a:t>
            </a:fld>
            <a:endParaRPr lang="en-GB" sz="1100" b="1" dirty="0">
              <a:solidFill>
                <a:srgbClr val="2C3841"/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2317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fld id="{46529CBB-F0FF-9842-BA64-0F347ABD5093}" type="datetimeFigureOut">
              <a:rPr lang="en-US" smtClean="0"/>
              <a:pPr/>
              <a:t>01/04/2015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rgbClr val="2C3841"/>
                </a:solidFill>
                <a:latin typeface="Corbel"/>
                <a:cs typeface="Corbel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 b="1">
                <a:latin typeface="Corbel"/>
                <a:cs typeface="Corbel"/>
              </a:defRPr>
            </a:lvl1pPr>
          </a:lstStyle>
          <a:p>
            <a:fld id="{6B37C837-5377-6648-AD34-4D4FC0F568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58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1pPr>
    <a:lvl2pPr marL="4572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2pPr>
    <a:lvl3pPr marL="9144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3pPr>
    <a:lvl4pPr marL="13716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4pPr>
    <a:lvl5pPr marL="1828800" algn="l" defTabSz="457200" rtl="0" eaLnBrk="1" latinLnBrk="0" hangingPunct="1">
      <a:defRPr sz="1200" kern="1200">
        <a:solidFill>
          <a:srgbClr val="2C3841"/>
        </a:solidFill>
        <a:latin typeface="Corbel"/>
        <a:ea typeface="+mn-ea"/>
        <a:cs typeface="Corbe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 smtClean="0">
              <a:solidFill>
                <a:srgbClr val="2C38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88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dirty="0" err="1" smtClean="0"/>
              <a:t>handout</a:t>
            </a:r>
            <a:r>
              <a:rPr lang="en-GB" dirty="0" smtClean="0"/>
              <a:t> with illustrative quotes</a:t>
            </a:r>
          </a:p>
          <a:p>
            <a:endParaRPr lang="en-GB" dirty="0" smtClean="0"/>
          </a:p>
          <a:p>
            <a:r>
              <a:rPr lang="en-GB" dirty="0" smtClean="0"/>
              <a:t>Some</a:t>
            </a:r>
            <a:r>
              <a:rPr lang="en-GB" baseline="0" dirty="0" smtClean="0"/>
              <a:t> themes around technology</a:t>
            </a:r>
          </a:p>
          <a:p>
            <a:r>
              <a:rPr lang="en-GB" baseline="0" dirty="0" smtClean="0"/>
              <a:t>Some around the skills learners need</a:t>
            </a:r>
          </a:p>
          <a:p>
            <a:r>
              <a:rPr lang="en-GB" baseline="0" dirty="0" smtClean="0"/>
              <a:t>Willingness to engage and work with staff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177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0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came out as high priority?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7C837-5377-6648-AD34-4D4FC0F568F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16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848492"/>
            <a:ext cx="7470000" cy="197490"/>
          </a:xfrm>
        </p:spPr>
        <p:txBody>
          <a:bodyPr>
            <a:spAutoFit/>
          </a:bodyPr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481C"/>
              </a:buClr>
              <a:buSzPct val="120000"/>
              <a:buFont typeface="Lucida Grande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presentation subtitle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440000" y="3420581"/>
            <a:ext cx="7470000" cy="377026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2800" b="1" i="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553200"/>
            <a:ext cx="1029600" cy="183600"/>
          </a:xfrm>
        </p:spPr>
        <p:txBody>
          <a:bodyPr>
            <a:normAutofit/>
          </a:bodyPr>
          <a:lstStyle>
            <a:lvl1pPr marL="0" indent="0" algn="r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fld id="{C750183E-5AE1-DC40-89B1-1CBB18EE30C8}" type="datetime1">
              <a:rPr lang="en-GB" smtClean="0"/>
              <a:pPr lvl="0"/>
              <a:t>20/05/2014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2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Jisc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End Slide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utterstock_129615650_handphone(tomedit2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743" y="637817"/>
            <a:ext cx="469125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isc Slide (End Slid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eletem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"/>
            <a:ext cx="7473696" cy="4602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2013_Jisc_Logo_RGB300(19.5mm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19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4914003"/>
            <a:ext cx="1080120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21/05/2014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03648" y="4914003"/>
            <a:ext cx="6192688" cy="178030"/>
          </a:xfrm>
          <a:prstGeom prst="rect">
            <a:avLst/>
          </a:prstGeom>
        </p:spPr>
        <p:txBody>
          <a:bodyPr lIns="0" tIns="0" rIns="0" bIns="0"/>
          <a:lstStyle>
            <a:lvl1pPr>
              <a:defRPr sz="75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0352" y="4914003"/>
            <a:ext cx="1224136" cy="17803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75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fld id="{6EE4441F-50D6-0747-BB38-856ECDA8D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180000" y="4876006"/>
            <a:ext cx="8784976" cy="0"/>
          </a:xfrm>
          <a:prstGeom prst="line">
            <a:avLst/>
          </a:prstGeom>
          <a:solidFill>
            <a:srgbClr val="FFFFFF"/>
          </a:solidFill>
          <a:ln w="9525" cap="flat" cmpd="sng" algn="ctr">
            <a:solidFill>
              <a:srgbClr val="9BA7B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58400"/>
            <a:ext cx="7272320" cy="388800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defRPr sz="2250">
                <a:solidFill>
                  <a:srgbClr val="0092CB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080000"/>
            <a:ext cx="8424000" cy="3600000"/>
          </a:xfrm>
          <a:prstGeom prst="rect">
            <a:avLst/>
          </a:prstGeom>
        </p:spPr>
        <p:txBody>
          <a:bodyPr vert="horz" lIns="0" tIns="0" rIns="0" bIns="0"/>
          <a:lstStyle>
            <a:lvl1pPr marL="243000" indent="-243000">
              <a:lnSpc>
                <a:spcPct val="100000"/>
              </a:lnSpc>
              <a:spcBef>
                <a:spcPts val="1800"/>
              </a:spcBef>
              <a:buClr>
                <a:srgbClr val="E85E12"/>
              </a:buClr>
              <a:buSzPct val="120000"/>
              <a:buFont typeface="Lucida Grande"/>
              <a:buChar char="»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486000" indent="-243000">
              <a:lnSpc>
                <a:spcPct val="100000"/>
              </a:lnSpc>
              <a:spcBef>
                <a:spcPts val="900"/>
              </a:spcBef>
              <a:buClr>
                <a:srgbClr val="E85E12"/>
              </a:buClr>
              <a:buSzPct val="120000"/>
              <a:buFont typeface="Lucida Grande"/>
              <a:buChar char="›"/>
              <a:defRPr sz="18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729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972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134000" indent="-243000">
              <a:lnSpc>
                <a:spcPct val="100000"/>
              </a:lnSpc>
              <a:spcBef>
                <a:spcPts val="450"/>
              </a:spcBef>
              <a:buClr>
                <a:srgbClr val="E85E12"/>
              </a:buClr>
              <a:buSzPct val="120000"/>
              <a:buFont typeface="Lucida Grande"/>
              <a:buChar char="›"/>
              <a:defRPr sz="15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80000" y="0"/>
            <a:ext cx="1223648" cy="540000"/>
            <a:chOff x="360000" y="0"/>
            <a:chExt cx="928800" cy="5400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60000" y="0"/>
              <a:ext cx="928800" cy="540000"/>
            </a:xfrm>
            <a:prstGeom prst="rect">
              <a:avLst/>
            </a:prstGeom>
            <a:solidFill>
              <a:srgbClr val="E85E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400" y="93600"/>
              <a:ext cx="703084" cy="332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356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isc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736" y="1710001"/>
            <a:ext cx="7740264" cy="430887"/>
          </a:xfrm>
        </p:spPr>
        <p:txBody>
          <a:bodyPr wrap="square" anchor="t">
            <a:spAutoFit/>
          </a:bodyPr>
          <a:lstStyle>
            <a:lvl1pPr algn="l">
              <a:defRPr sz="2800" b="1" cap="none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736" y="2705035"/>
            <a:ext cx="7740264" cy="25391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1800">
                <a:solidFill>
                  <a:srgbClr val="2C384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section subtitle</a:t>
            </a:r>
          </a:p>
        </p:txBody>
      </p:sp>
      <p:pic>
        <p:nvPicPr>
          <p:cNvPr id="11" name="Picture 10" descr="2013_Jisc_Logo_RGB300(26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571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isc Slide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1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4000" y="1350000"/>
            <a:ext cx="8676000" cy="3420000"/>
          </a:xfrm>
        </p:spPr>
        <p:txBody>
          <a:bodyPr/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34000" y="900000"/>
            <a:ext cx="8676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</p:spTree>
    <p:extLst>
      <p:ext uri="{BB962C8B-B14F-4D97-AF65-F5344CB8AC3E}">
        <p14:creationId xmlns:p14="http://schemas.microsoft.com/office/powerpoint/2010/main" val="21508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Jisc Slide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387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isc Slide (2 col + 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34000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4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0001" y="900000"/>
            <a:ext cx="4140000" cy="450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slide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70002" y="1350000"/>
            <a:ext cx="4139999" cy="34200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2 col + 2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4000" y="900113"/>
            <a:ext cx="4140000" cy="3870000"/>
          </a:xfrm>
        </p:spPr>
        <p:txBody>
          <a:bodyPr/>
          <a:lstStyle>
            <a:lvl1pPr>
              <a:defRPr sz="2800">
                <a:solidFill>
                  <a:srgbClr val="2C3841"/>
                </a:solidFill>
              </a:defRPr>
            </a:lvl1pPr>
            <a:lvl2pPr>
              <a:defRPr sz="2800">
                <a:solidFill>
                  <a:srgbClr val="2C3841"/>
                </a:solidFill>
              </a:defRPr>
            </a:lvl2pPr>
            <a:lvl3pPr>
              <a:defRPr sz="2400">
                <a:solidFill>
                  <a:srgbClr val="2C3841"/>
                </a:solidFill>
              </a:defRPr>
            </a:lvl3pPr>
            <a:lvl4pPr>
              <a:defRPr sz="2400">
                <a:solidFill>
                  <a:srgbClr val="2C3841"/>
                </a:solidFill>
              </a:defRPr>
            </a:lvl4pPr>
            <a:lvl5pPr>
              <a:defRPr sz="2400">
                <a:solidFill>
                  <a:srgbClr val="2C384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70001" y="900113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770001" y="2923296"/>
            <a:ext cx="4140000" cy="18468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1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isc Slide (Pic +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4000" y="0"/>
            <a:ext cx="7506000" cy="468000"/>
          </a:xfrm>
        </p:spPr>
        <p:txBody>
          <a:bodyPr anchor="b">
            <a:normAutofit/>
          </a:bodyPr>
          <a:lstStyle>
            <a:lvl1pPr algn="r">
              <a:defRPr sz="2800" b="1"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6000" y="900000"/>
            <a:ext cx="7200000" cy="35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35040" y="4500000"/>
            <a:ext cx="5400000" cy="27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Picture 10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6335040" y="4500000"/>
            <a:ext cx="1800000" cy="270000"/>
          </a:xfrm>
        </p:spPr>
        <p:txBody>
          <a:bodyPr>
            <a:normAutofit/>
          </a:bodyPr>
          <a:lstStyle>
            <a:lvl1pPr marL="0" indent="0" algn="r">
              <a:buNone/>
              <a:defRPr sz="800">
                <a:solidFill>
                  <a:srgbClr val="9BA7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image attribution</a:t>
            </a:r>
          </a:p>
        </p:txBody>
      </p:sp>
    </p:spTree>
    <p:extLst>
      <p:ext uri="{BB962C8B-B14F-4D97-AF65-F5344CB8AC3E}">
        <p14:creationId xmlns:p14="http://schemas.microsoft.com/office/powerpoint/2010/main" val="16974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isc Slide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234000" y="4896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234001" y="522000"/>
            <a:ext cx="8676000" cy="0"/>
          </a:xfrm>
          <a:prstGeom prst="line">
            <a:avLst/>
          </a:prstGeom>
          <a:solidFill>
            <a:srgbClr val="FFFFFF"/>
          </a:solidFill>
          <a:ln w="6350" cap="flat" cmpd="sng" algn="ctr">
            <a:solidFill>
              <a:srgbClr val="2C384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 descr="2013_Jisc_Logo_RGB300(19.5mm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701040" cy="40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4001" y="2"/>
            <a:ext cx="7506000" cy="468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000" y="900000"/>
            <a:ext cx="8676000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slide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 b="1" normalizeH="0">
                <a:solidFill>
                  <a:srgbClr val="9BA7B0"/>
                </a:solidFill>
              </a:defRPr>
            </a:lvl1pPr>
          </a:lstStyle>
          <a:p>
            <a:r>
              <a:rPr lang="en-US" smtClean="0"/>
              <a:t>21/05/2014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000" y="4896000"/>
            <a:ext cx="7164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50">
                <a:solidFill>
                  <a:srgbClr val="9BA7B0"/>
                </a:solidFill>
              </a:defRPr>
            </a:lvl1pPr>
          </a:lstStyle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0000" y="489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50" b="1">
                <a:solidFill>
                  <a:srgbClr val="9BA7B0"/>
                </a:solidFill>
              </a:defRPr>
            </a:lvl1pPr>
          </a:lstStyle>
          <a:p>
            <a:fld id="{F0A55F06-C352-544E-8237-6F33909C7E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6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52" r:id="rId5"/>
    <p:sldLayoutId id="2147483653" r:id="rId6"/>
    <p:sldLayoutId id="2147483658" r:id="rId7"/>
    <p:sldLayoutId id="2147483657" r:id="rId8"/>
    <p:sldLayoutId id="2147483654" r:id="rId9"/>
    <p:sldLayoutId id="2147483655" r:id="rId10"/>
    <p:sldLayoutId id="2147483660" r:id="rId11"/>
    <p:sldLayoutId id="2147483661" r:id="rId12"/>
    <p:sldLayoutId id="2147483663" r:id="rId13"/>
  </p:sldLayoutIdLst>
  <p:hf hdr="0"/>
  <p:txStyles>
    <p:titleStyle>
      <a:lvl1pPr algn="r" defTabSz="457200" rtl="0" eaLnBrk="1" latinLnBrk="0" hangingPunct="1">
        <a:spcBef>
          <a:spcPct val="0"/>
        </a:spcBef>
        <a:buNone/>
        <a:defRPr sz="28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457200" rtl="0" eaLnBrk="1" latinLnBrk="0" hangingPunct="1">
        <a:lnSpc>
          <a:spcPct val="90000"/>
        </a:lnSpc>
        <a:spcBef>
          <a:spcPts val="1200"/>
        </a:spcBef>
        <a:buClr>
          <a:srgbClr val="DE481C"/>
        </a:buClr>
        <a:buSzPct val="120000"/>
        <a:buFont typeface="Lucida Grande"/>
        <a:buChar char="»"/>
        <a:defRPr sz="2800" kern="1200">
          <a:solidFill>
            <a:srgbClr val="2C3841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90000"/>
        </a:lnSpc>
        <a:spcBef>
          <a:spcPts val="800"/>
        </a:spcBef>
        <a:buClr>
          <a:srgbClr val="DE481C"/>
        </a:buClr>
        <a:buSzPct val="120000"/>
        <a:buFont typeface="Lucida Grande"/>
        <a:buChar char="›"/>
        <a:defRPr sz="2800" kern="1200">
          <a:solidFill>
            <a:srgbClr val="2C3841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90000"/>
        </a:lnSpc>
        <a:spcBef>
          <a:spcPts val="400"/>
        </a:spcBef>
        <a:buClr>
          <a:srgbClr val="DE481C"/>
        </a:buClr>
        <a:buSzPct val="120000"/>
        <a:buFont typeface="Lucida Grande"/>
        <a:buChar char="–"/>
        <a:defRPr sz="2400" kern="1200">
          <a:solidFill>
            <a:srgbClr val="2C384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student.jiscinvolve.org.uk/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igitalstudent.jiscinvolv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digital-student-expectations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" r="6097" b="10074"/>
          <a:stretch/>
        </p:blipFill>
        <p:spPr>
          <a:xfrm>
            <a:off x="0" y="0"/>
            <a:ext cx="9144000" cy="4629403"/>
          </a:xfrm>
          <a:ln>
            <a:gradFill flip="none" rotWithShape="1">
              <a:gsLst>
                <a:gs pos="0">
                  <a:schemeClr val="accent1"/>
                </a:gs>
                <a:gs pos="93000">
                  <a:srgbClr val="FFFFFF">
                    <a:alpha val="37000"/>
                  </a:srgbClr>
                </a:gs>
              </a:gsLst>
              <a:path path="rect">
                <a:fillToRect l="50000" t="50000" r="50000" b="50000"/>
              </a:path>
              <a:tileRect/>
            </a:gradFill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256040" y="3294055"/>
            <a:ext cx="7887960" cy="1090377"/>
          </a:xfrm>
          <a:prstGeom prst="rect">
            <a:avLst/>
          </a:prstGeom>
          <a:solidFill>
            <a:srgbClr val="DE481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3291831"/>
            <a:ext cx="1184032" cy="1092601"/>
          </a:xfrm>
          <a:prstGeom prst="rect">
            <a:avLst/>
          </a:prstGeom>
          <a:solidFill>
            <a:srgbClr val="DE481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31627" y="4013713"/>
            <a:ext cx="7470000" cy="197490"/>
          </a:xfrm>
        </p:spPr>
        <p:txBody>
          <a:bodyPr/>
          <a:lstStyle/>
          <a:p>
            <a:r>
              <a:rPr lang="en-GB" dirty="0" smtClean="0"/>
              <a:t>		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89" y="3359732"/>
            <a:ext cx="7470000" cy="377026"/>
          </a:xfrm>
        </p:spPr>
        <p:txBody>
          <a:bodyPr>
            <a:noAutofit/>
          </a:bodyPr>
          <a:lstStyle/>
          <a:p>
            <a:pPr algn="r"/>
            <a:r>
              <a:rPr lang="en-GB" dirty="0" smtClean="0"/>
              <a:t>Emerging findings and recommendations</a:t>
            </a:r>
            <a:br>
              <a:rPr lang="en-GB" dirty="0" smtClean="0"/>
            </a:br>
            <a:endParaRPr lang="en-GB" sz="16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0" y="3537467"/>
            <a:ext cx="1184032" cy="64767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1400" dirty="0" smtClean="0"/>
              <a:t>Swansea</a:t>
            </a:r>
            <a:endParaRPr lang="en-GB" sz="1400" dirty="0" smtClean="0"/>
          </a:p>
          <a:p>
            <a:pPr algn="ctr">
              <a:lnSpc>
                <a:spcPct val="100000"/>
              </a:lnSpc>
            </a:pPr>
            <a:r>
              <a:rPr lang="en-GB" sz="1400" dirty="0" smtClean="0"/>
              <a:t>23</a:t>
            </a:r>
            <a:r>
              <a:rPr lang="en-GB" sz="1400" dirty="0" smtClean="0"/>
              <a:t>/04/</a:t>
            </a:r>
            <a:r>
              <a:rPr lang="en-GB" sz="1400" dirty="0" smtClean="0"/>
              <a:t>15</a:t>
            </a:r>
            <a:endParaRPr lang="en-GB" sz="1400" dirty="0"/>
          </a:p>
        </p:txBody>
      </p:sp>
      <p:pic>
        <p:nvPicPr>
          <p:cNvPr id="6" name="Picture 5" descr="2013_Jisc_Logo_RGB300(26mm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" y="0"/>
            <a:ext cx="935736" cy="545592"/>
          </a:xfrm>
          <a:prstGeom prst="rect">
            <a:avLst/>
          </a:prstGeom>
        </p:spPr>
      </p:pic>
      <p:sp>
        <p:nvSpPr>
          <p:cNvPr id="9" name="Parallelogram 20"/>
          <p:cNvSpPr/>
          <p:nvPr/>
        </p:nvSpPr>
        <p:spPr>
          <a:xfrm>
            <a:off x="1179839" y="3293531"/>
            <a:ext cx="79780" cy="961504"/>
          </a:xfrm>
          <a:custGeom>
            <a:avLst/>
            <a:gdLst>
              <a:gd name="connsiteX0" fmla="*/ 0 w 216024"/>
              <a:gd name="connsiteY0" fmla="*/ 936104 h 936104"/>
              <a:gd name="connsiteX1" fmla="*/ 54006 w 216024"/>
              <a:gd name="connsiteY1" fmla="*/ 0 h 936104"/>
              <a:gd name="connsiteX2" fmla="*/ 216024 w 216024"/>
              <a:gd name="connsiteY2" fmla="*/ 0 h 936104"/>
              <a:gd name="connsiteX3" fmla="*/ 162018 w 216024"/>
              <a:gd name="connsiteY3" fmla="*/ 936104 h 936104"/>
              <a:gd name="connsiteX4" fmla="*/ 0 w 216024"/>
              <a:gd name="connsiteY4" fmla="*/ 936104 h 936104"/>
              <a:gd name="connsiteX0" fmla="*/ 76169 w 292193"/>
              <a:gd name="connsiteY0" fmla="*/ 1136129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76169 w 292193"/>
              <a:gd name="connsiteY4" fmla="*/ 1136129 h 1136129"/>
              <a:gd name="connsiteX0" fmla="*/ 3144 w 292193"/>
              <a:gd name="connsiteY0" fmla="*/ 917054 h 1136129"/>
              <a:gd name="connsiteX1" fmla="*/ 0 w 292193"/>
              <a:gd name="connsiteY1" fmla="*/ 0 h 1136129"/>
              <a:gd name="connsiteX2" fmla="*/ 292193 w 292193"/>
              <a:gd name="connsiteY2" fmla="*/ 200025 h 1136129"/>
              <a:gd name="connsiteX3" fmla="*/ 238187 w 292193"/>
              <a:gd name="connsiteY3" fmla="*/ 1136129 h 1136129"/>
              <a:gd name="connsiteX4" fmla="*/ 3144 w 292193"/>
              <a:gd name="connsiteY4" fmla="*/ 917054 h 1136129"/>
              <a:gd name="connsiteX0" fmla="*/ 3144 w 292193"/>
              <a:gd name="connsiteY0" fmla="*/ 917054 h 917054"/>
              <a:gd name="connsiteX1" fmla="*/ 0 w 292193"/>
              <a:gd name="connsiteY1" fmla="*/ 0 h 917054"/>
              <a:gd name="connsiteX2" fmla="*/ 292193 w 292193"/>
              <a:gd name="connsiteY2" fmla="*/ 200025 h 917054"/>
              <a:gd name="connsiteX3" fmla="*/ 41337 w 292193"/>
              <a:gd name="connsiteY3" fmla="*/ 767829 h 917054"/>
              <a:gd name="connsiteX4" fmla="*/ 3144 w 292193"/>
              <a:gd name="connsiteY4" fmla="*/ 917054 h 917054"/>
              <a:gd name="connsiteX0" fmla="*/ 3144 w 292193"/>
              <a:gd name="connsiteY0" fmla="*/ 917054 h 964679"/>
              <a:gd name="connsiteX1" fmla="*/ 0 w 292193"/>
              <a:gd name="connsiteY1" fmla="*/ 0 h 964679"/>
              <a:gd name="connsiteX2" fmla="*/ 292193 w 292193"/>
              <a:gd name="connsiteY2" fmla="*/ 200025 h 964679"/>
              <a:gd name="connsiteX3" fmla="*/ 76262 w 292193"/>
              <a:gd name="connsiteY3" fmla="*/ 964679 h 964679"/>
              <a:gd name="connsiteX4" fmla="*/ 3144 w 292193"/>
              <a:gd name="connsiteY4" fmla="*/ 917054 h 964679"/>
              <a:gd name="connsiteX0" fmla="*/ 164976 w 238094"/>
              <a:gd name="connsiteY0" fmla="*/ 917054 h 964679"/>
              <a:gd name="connsiteX1" fmla="*/ 161832 w 238094"/>
              <a:gd name="connsiteY1" fmla="*/ 0 h 964679"/>
              <a:gd name="connsiteX2" fmla="*/ 0 w 238094"/>
              <a:gd name="connsiteY2" fmla="*/ 180975 h 964679"/>
              <a:gd name="connsiteX3" fmla="*/ 238094 w 238094"/>
              <a:gd name="connsiteY3" fmla="*/ 964679 h 964679"/>
              <a:gd name="connsiteX4" fmla="*/ 164976 w 238094"/>
              <a:gd name="connsiteY4" fmla="*/ 917054 h 964679"/>
              <a:gd name="connsiteX0" fmla="*/ 3144 w 79468"/>
              <a:gd name="connsiteY0" fmla="*/ 917054 h 964679"/>
              <a:gd name="connsiteX1" fmla="*/ 0 w 79468"/>
              <a:gd name="connsiteY1" fmla="*/ 0 h 964679"/>
              <a:gd name="connsiteX2" fmla="*/ 79468 w 79468"/>
              <a:gd name="connsiteY2" fmla="*/ 47625 h 964679"/>
              <a:gd name="connsiteX3" fmla="*/ 76262 w 79468"/>
              <a:gd name="connsiteY3" fmla="*/ 964679 h 964679"/>
              <a:gd name="connsiteX4" fmla="*/ 3144 w 79468"/>
              <a:gd name="connsiteY4" fmla="*/ 917054 h 964679"/>
              <a:gd name="connsiteX0" fmla="*/ 3144 w 79749"/>
              <a:gd name="connsiteY0" fmla="*/ 917054 h 961504"/>
              <a:gd name="connsiteX1" fmla="*/ 0 w 79749"/>
              <a:gd name="connsiteY1" fmla="*/ 0 h 961504"/>
              <a:gd name="connsiteX2" fmla="*/ 79468 w 79749"/>
              <a:gd name="connsiteY2" fmla="*/ 47625 h 961504"/>
              <a:gd name="connsiteX3" fmla="*/ 79437 w 79749"/>
              <a:gd name="connsiteY3" fmla="*/ 961504 h 961504"/>
              <a:gd name="connsiteX4" fmla="*/ 3144 w 79749"/>
              <a:gd name="connsiteY4" fmla="*/ 917054 h 961504"/>
              <a:gd name="connsiteX0" fmla="*/ 0 w 79780"/>
              <a:gd name="connsiteY0" fmla="*/ 913879 h 961504"/>
              <a:gd name="connsiteX1" fmla="*/ 31 w 79780"/>
              <a:gd name="connsiteY1" fmla="*/ 0 h 961504"/>
              <a:gd name="connsiteX2" fmla="*/ 79499 w 79780"/>
              <a:gd name="connsiteY2" fmla="*/ 47625 h 961504"/>
              <a:gd name="connsiteX3" fmla="*/ 79468 w 79780"/>
              <a:gd name="connsiteY3" fmla="*/ 961504 h 961504"/>
              <a:gd name="connsiteX4" fmla="*/ 0 w 79780"/>
              <a:gd name="connsiteY4" fmla="*/ 913879 h 96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80" h="961504">
                <a:moveTo>
                  <a:pt x="0" y="913879"/>
                </a:moveTo>
                <a:cubicBezTo>
                  <a:pt x="10" y="609253"/>
                  <a:pt x="21" y="304626"/>
                  <a:pt x="31" y="0"/>
                </a:cubicBezTo>
                <a:lnTo>
                  <a:pt x="79499" y="47625"/>
                </a:lnTo>
                <a:cubicBezTo>
                  <a:pt x="78430" y="353310"/>
                  <a:pt x="80537" y="655819"/>
                  <a:pt x="79468" y="961504"/>
                </a:cubicBezTo>
                <a:lnTo>
                  <a:pt x="0" y="913879"/>
                </a:lnTo>
                <a:close/>
              </a:path>
            </a:pathLst>
          </a:custGeom>
          <a:solidFill>
            <a:srgbClr val="9F35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0187" y="4629403"/>
            <a:ext cx="823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E85E12"/>
                </a:solidFill>
              </a:rPr>
              <a:t>#</a:t>
            </a:r>
            <a:r>
              <a:rPr lang="en-GB" sz="2400" dirty="0" err="1" smtClean="0">
                <a:solidFill>
                  <a:srgbClr val="E85E12"/>
                </a:solidFill>
              </a:rPr>
              <a:t>digitalstudent</a:t>
            </a:r>
            <a:r>
              <a:rPr lang="en-GB" sz="2400" dirty="0"/>
              <a:t> </a:t>
            </a:r>
            <a:r>
              <a:rPr lang="en-GB" sz="2400" dirty="0" smtClean="0"/>
              <a:t>            </a:t>
            </a:r>
            <a:r>
              <a:rPr lang="en-GB" sz="2400" dirty="0" smtClean="0">
                <a:solidFill>
                  <a:srgbClr val="E85E12"/>
                </a:solidFill>
              </a:rPr>
              <a:t>http://digitalstudent.jiscinvolve.org</a:t>
            </a:r>
            <a:endParaRPr lang="en-GB" sz="2400" dirty="0">
              <a:solidFill>
                <a:srgbClr val="E85E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digital literacies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587204"/>
              </p:ext>
            </p:extLst>
          </p:nvPr>
        </p:nvGraphicFramePr>
        <p:xfrm>
          <a:off x="1758462" y="900000"/>
          <a:ext cx="6193692" cy="38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2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449385" y="2579077"/>
            <a:ext cx="8303846" cy="0"/>
          </a:xfrm>
          <a:prstGeom prst="line">
            <a:avLst/>
          </a:prstGeom>
          <a:ln w="539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385" y="2969846"/>
            <a:ext cx="2101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Entitlements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385" y="1715477"/>
            <a:ext cx="2399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Enhancements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935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Key themes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3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723615" y="564154"/>
            <a:ext cx="2681604" cy="1574984"/>
            <a:chOff x="0" y="730997"/>
            <a:chExt cx="4782310" cy="2381956"/>
          </a:xfrm>
        </p:grpSpPr>
        <p:sp>
          <p:nvSpPr>
            <p:cNvPr id="8" name="Oval Callout 7"/>
            <p:cNvSpPr/>
            <p:nvPr/>
          </p:nvSpPr>
          <p:spPr>
            <a:xfrm>
              <a:off x="0" y="730997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762" y="1021384"/>
              <a:ext cx="4278485" cy="1815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Don’t assume we are digitally </a:t>
              </a:r>
              <a:r>
                <a:rPr lang="en-GB" sz="2400" b="1" dirty="0" smtClean="0"/>
                <a:t>literate</a:t>
              </a:r>
              <a:endParaRPr lang="en-GB" sz="24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4187" y="747238"/>
            <a:ext cx="2554423" cy="1746253"/>
            <a:chOff x="4064590" y="593889"/>
            <a:chExt cx="5079410" cy="2732433"/>
          </a:xfrm>
        </p:grpSpPr>
        <p:sp>
          <p:nvSpPr>
            <p:cNvPr id="12" name="Oval Callout 11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64590" y="870211"/>
              <a:ext cx="4782312" cy="2456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 smtClean="0"/>
                <a:t>We need </a:t>
              </a:r>
              <a:r>
                <a:rPr lang="en-GB" sz="2400" b="1" dirty="0" err="1" smtClean="0"/>
                <a:t>ongoing</a:t>
              </a:r>
              <a:r>
                <a:rPr lang="en-GB" sz="2400" b="1" dirty="0" smtClean="0"/>
                <a:t> development</a:t>
              </a:r>
              <a:endParaRPr lang="en-GB" sz="24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931" y="2420141"/>
            <a:ext cx="3362539" cy="1417981"/>
            <a:chOff x="53335" y="524998"/>
            <a:chExt cx="4955383" cy="2381956"/>
          </a:xfrm>
        </p:grpSpPr>
        <p:sp>
          <p:nvSpPr>
            <p:cNvPr id="15" name="Oval Callout 14"/>
            <p:cNvSpPr/>
            <p:nvPr/>
          </p:nvSpPr>
          <p:spPr>
            <a:xfrm>
              <a:off x="53335" y="524998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9908" y="810643"/>
              <a:ext cx="4518810" cy="172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the same (or better) services </a:t>
              </a:r>
              <a:r>
                <a:rPr lang="en-GB" sz="2400" b="1" dirty="0" smtClean="0"/>
                <a:t>as in school…</a:t>
              </a:r>
              <a:endParaRPr lang="en-GB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98272" y="685735"/>
            <a:ext cx="3151922" cy="1349319"/>
            <a:chOff x="136436" y="593889"/>
            <a:chExt cx="4898408" cy="2381956"/>
          </a:xfrm>
        </p:grpSpPr>
        <p:sp>
          <p:nvSpPr>
            <p:cNvPr id="18" name="Oval Callout 17"/>
            <p:cNvSpPr/>
            <p:nvPr/>
          </p:nvSpPr>
          <p:spPr>
            <a:xfrm>
              <a:off x="252534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6436" y="792323"/>
              <a:ext cx="4782307" cy="2118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GB" sz="2400" b="1" dirty="0"/>
                <a:t>We expect college to provide what we </a:t>
              </a:r>
              <a:r>
                <a:rPr lang="en-GB" sz="2400" b="1" dirty="0" smtClean="0"/>
                <a:t>need…</a:t>
              </a:r>
              <a:endParaRPr lang="en-GB" sz="2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10708" y="2100322"/>
            <a:ext cx="3956780" cy="1540930"/>
            <a:chOff x="2811573" y="2269687"/>
            <a:chExt cx="3956780" cy="1540930"/>
          </a:xfrm>
        </p:grpSpPr>
        <p:sp>
          <p:nvSpPr>
            <p:cNvPr id="22" name="Oval Callout 21"/>
            <p:cNvSpPr/>
            <p:nvPr/>
          </p:nvSpPr>
          <p:spPr>
            <a:xfrm>
              <a:off x="2811573" y="2269687"/>
              <a:ext cx="3956780" cy="1540930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16668" y="2386998"/>
              <a:ext cx="3551685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We expect modern learning resources that are easy to find and </a:t>
              </a:r>
              <a:r>
                <a:rPr lang="en-GB" sz="2400" b="1" dirty="0" smtClean="0"/>
                <a:t>use</a:t>
              </a:r>
              <a:endParaRPr lang="en-GB" sz="24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58473" y="3714984"/>
            <a:ext cx="3884705" cy="1031606"/>
            <a:chOff x="4151187" y="593889"/>
            <a:chExt cx="4992813" cy="2381956"/>
          </a:xfrm>
        </p:grpSpPr>
        <p:sp>
          <p:nvSpPr>
            <p:cNvPr id="26" name="Oval Callout 25"/>
            <p:cNvSpPr/>
            <p:nvPr/>
          </p:nvSpPr>
          <p:spPr>
            <a:xfrm>
              <a:off x="4361690" y="593889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51187" y="807833"/>
              <a:ext cx="4038814" cy="1363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 algn="r"/>
              <a:r>
                <a:rPr lang="en-GB" sz="2400" b="1" dirty="0"/>
                <a:t>We want to work with lecturers…</a:t>
              </a:r>
              <a:endParaRPr lang="en-GB" sz="2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8535" y="3519831"/>
            <a:ext cx="2666170" cy="1122172"/>
            <a:chOff x="112889" y="563040"/>
            <a:chExt cx="4782310" cy="2381956"/>
          </a:xfrm>
        </p:grpSpPr>
        <p:sp>
          <p:nvSpPr>
            <p:cNvPr id="29" name="Oval Callout 28"/>
            <p:cNvSpPr/>
            <p:nvPr/>
          </p:nvSpPr>
          <p:spPr>
            <a:xfrm>
              <a:off x="112889" y="563040"/>
              <a:ext cx="4782310" cy="2381956"/>
            </a:xfrm>
            <a:prstGeom prst="wedgeEllipseCallout">
              <a:avLst/>
            </a:prstGeom>
            <a:gradFill>
              <a:gsLst>
                <a:gs pos="100000">
                  <a:srgbClr val="E85E12">
                    <a:alpha val="62000"/>
                  </a:srgbClr>
                </a:gs>
                <a:gs pos="22000">
                  <a:srgbClr val="E85E12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84556" y="891702"/>
              <a:ext cx="3910643" cy="1763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/>
                <a:t>Ask us what we </a:t>
              </a:r>
              <a:r>
                <a:rPr lang="en-GB" sz="2400" b="1" dirty="0" smtClean="0"/>
                <a:t>need…</a:t>
              </a:r>
              <a:endParaRPr lang="en-GB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9515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project </a:t>
            </a:r>
            <a:r>
              <a:rPr lang="en-GB" dirty="0" smtClean="0"/>
              <a:t>is producing recommendations for:</a:t>
            </a:r>
            <a:endParaRPr lang="en-GB" dirty="0"/>
          </a:p>
          <a:p>
            <a:pPr lvl="0"/>
            <a:r>
              <a:rPr lang="en-GB" b="1" dirty="0" smtClean="0"/>
              <a:t>Colleges</a:t>
            </a:r>
            <a:r>
              <a:rPr lang="en-GB" dirty="0" smtClean="0"/>
              <a:t>: How can colleges undertake evaluations of learners’ use of technology?  How can colleges engage learners in the process? What support is needed nationally?</a:t>
            </a:r>
            <a:endParaRPr lang="en-GB" dirty="0"/>
          </a:p>
          <a:p>
            <a:pPr lvl="0"/>
            <a:r>
              <a:rPr lang="en-GB" b="1" dirty="0" err="1" smtClean="0"/>
              <a:t>Jisc</a:t>
            </a:r>
            <a:r>
              <a:rPr lang="en-GB" dirty="0" smtClean="0"/>
              <a:t>: How can </a:t>
            </a:r>
            <a:r>
              <a:rPr lang="en-GB" dirty="0" err="1" smtClean="0"/>
              <a:t>Jisc</a:t>
            </a:r>
            <a:r>
              <a:rPr lang="en-GB" dirty="0" smtClean="0"/>
              <a:t> support </a:t>
            </a:r>
            <a:r>
              <a:rPr lang="en-GB" dirty="0"/>
              <a:t>FE managers to develop strategies and practice in order to manage and meet learners’ </a:t>
            </a:r>
            <a:r>
              <a:rPr lang="en-GB" dirty="0" smtClean="0"/>
              <a:t>expectations?</a:t>
            </a:r>
            <a:endParaRPr lang="en-GB" dirty="0"/>
          </a:p>
          <a:p>
            <a:pPr lvl="0"/>
            <a:r>
              <a:rPr lang="en-GB" b="1" dirty="0" smtClean="0"/>
              <a:t>Researchers/funders</a:t>
            </a:r>
            <a:r>
              <a:rPr lang="en-GB" dirty="0" smtClean="0"/>
              <a:t>: What </a:t>
            </a:r>
            <a:r>
              <a:rPr lang="en-GB" dirty="0"/>
              <a:t>further research is needed to investigate learner expectations and </a:t>
            </a:r>
            <a:r>
              <a:rPr lang="en-GB" dirty="0" smtClean="0"/>
              <a:t>experiences? </a:t>
            </a:r>
            <a:endParaRPr lang="en-GB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21/05/2014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Jisc Digital Student http://digitalstudent.jiscinvolve.org.uk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46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04001" y="-234388"/>
            <a:ext cx="7087812" cy="7240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Generating recommendations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34000" y="779885"/>
            <a:ext cx="6294750" cy="387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5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7605" y="779885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Decide which set of recommendations your table will consider: colleges, </a:t>
            </a:r>
            <a:r>
              <a:rPr lang="en-GB" dirty="0" err="1" smtClean="0"/>
              <a:t>Jisc</a:t>
            </a:r>
            <a:r>
              <a:rPr lang="en-GB" dirty="0" smtClean="0"/>
              <a:t> or researchers</a:t>
            </a:r>
          </a:p>
          <a:p>
            <a:r>
              <a:rPr lang="en-GB" dirty="0" smtClean="0"/>
              <a:t>Do you agree with the recommendations?</a:t>
            </a:r>
          </a:p>
          <a:p>
            <a:r>
              <a:rPr lang="en-GB" dirty="0" smtClean="0"/>
              <a:t>Can you prioritise them?</a:t>
            </a:r>
          </a:p>
          <a:p>
            <a:r>
              <a:rPr lang="en-GB" dirty="0" smtClean="0"/>
              <a:t>What can you add to them?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9" name="Picture 8" descr="Screen Shot 2015-01-16 at 08.51.0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321">
            <a:off x="6699117" y="2347699"/>
            <a:ext cx="1551389" cy="218894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986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Reporting back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/>
            </a:r>
            <a:br>
              <a:rPr lang="en-GB" sz="4400" dirty="0"/>
            </a:br>
            <a:endParaRPr lang="en-GB" sz="4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Jisc Digital Student </a:t>
            </a:r>
            <a:r>
              <a:rPr lang="en-GB" dirty="0">
                <a:hlinkClick r:id="rId3"/>
              </a:rPr>
              <a:t>http://digitalstudent.jiscinvolve.org.uk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F06-C352-544E-8237-6F33909C7E7A}" type="slidenum">
              <a:rPr lang="en-GB" smtClean="0"/>
              <a:pPr/>
              <a:t>6</a:t>
            </a:fld>
            <a:endParaRPr lang="en-GB" dirty="0" smtClean="0"/>
          </a:p>
          <a:p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7920" y="687268"/>
            <a:ext cx="8251493" cy="387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4572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DE481C"/>
              </a:buClr>
              <a:buSzPct val="120000"/>
              <a:buFont typeface="Lucida Grande"/>
              <a:buChar char="»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1pPr>
            <a:lvl2pPr marL="576000" indent="-288000" algn="l" defTabSz="4572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DE481C"/>
              </a:buClr>
              <a:buSzPct val="120000"/>
              <a:buFont typeface="Lucida Grande"/>
              <a:buChar char="›"/>
              <a:defRPr sz="28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2pPr>
            <a:lvl3pPr marL="864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3pPr>
            <a:lvl4pPr marL="1152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4pPr>
            <a:lvl5pPr marL="1440000" indent="-288000" algn="l" defTabSz="457200" rtl="0" eaLnBrk="1" latinLnBrk="0" hangingPunct="1">
              <a:lnSpc>
                <a:spcPct val="90000"/>
              </a:lnSpc>
              <a:spcBef>
                <a:spcPts val="400"/>
              </a:spcBef>
              <a:buClr>
                <a:srgbClr val="DE481C"/>
              </a:buClr>
              <a:buSzPct val="120000"/>
              <a:buFont typeface="Lucida Grande"/>
              <a:buChar char="–"/>
              <a:defRPr sz="2400" kern="1200">
                <a:solidFill>
                  <a:srgbClr val="2C384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Top recommendations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0779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isc Theme">
  <a:themeElements>
    <a:clrScheme name="Jisc 2013 1">
      <a:dk1>
        <a:srgbClr val="2C3841"/>
      </a:dk1>
      <a:lt1>
        <a:srgbClr val="FFFFFF"/>
      </a:lt1>
      <a:dk2>
        <a:srgbClr val="DE481C"/>
      </a:dk2>
      <a:lt2>
        <a:srgbClr val="9F3515"/>
      </a:lt2>
      <a:accent1>
        <a:srgbClr val="E61554"/>
      </a:accent1>
      <a:accent2>
        <a:srgbClr val="F9B000"/>
      </a:accent2>
      <a:accent3>
        <a:srgbClr val="B2BB1C"/>
      </a:accent3>
      <a:accent4>
        <a:srgbClr val="0092CB"/>
      </a:accent4>
      <a:accent5>
        <a:srgbClr val="B71A8B"/>
      </a:accent5>
      <a:accent6>
        <a:srgbClr val="CADCF0"/>
      </a:accent6>
      <a:hlink>
        <a:srgbClr val="DE481C"/>
      </a:hlink>
      <a:folHlink>
        <a:srgbClr val="DE481C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D809D3265FB4482D12D07C3DC45A7" ma:contentTypeVersion="0" ma:contentTypeDescription="Create a new document." ma:contentTypeScope="" ma:versionID="55002ed782730a7f99494006c128c96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760026d9a59ec6be48a99397f577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525E9-4126-4D4B-9907-6D33285AA38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906F6F-F472-452B-ACA2-624D252C9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4CB19FC-11A8-48A6-9A46-45A9A64204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10772</TotalTime>
  <Words>293</Words>
  <Application>Microsoft Macintosh PowerPoint</Application>
  <PresentationFormat>On-screen Show (16:9)</PresentationFormat>
  <Paragraphs>61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Jisc Theme</vt:lpstr>
      <vt:lpstr>Emerging findings and recommendations </vt:lpstr>
      <vt:lpstr>Developing digital literacies</vt:lpstr>
      <vt:lpstr>7 Key themes</vt:lpstr>
      <vt:lpstr>Recommendations</vt:lpstr>
      <vt:lpstr>        Generating recommendations</vt:lpstr>
      <vt:lpstr>        Reporting back</vt:lpstr>
    </vt:vector>
  </TitlesOfParts>
  <Company>iD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Lisney</dc:creator>
  <cp:lastModifiedBy>Rhona Sharpe</cp:lastModifiedBy>
  <cp:revision>465</cp:revision>
  <cp:lastPrinted>2014-10-14T15:58:37Z</cp:lastPrinted>
  <dcterms:created xsi:type="dcterms:W3CDTF">2013-10-10T15:07:08Z</dcterms:created>
  <dcterms:modified xsi:type="dcterms:W3CDTF">2015-04-01T08:47:18Z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0x010100EBED809D3265FB4482D12D07C3DC45A7</vt:lpwstr>
  </property>
  <property fmtid="{D5CDD505-2E9C-101B-9397-08002B2CF9AE}" pid="3" name="IsMyDocuments">
    <vt:bool>true</vt:bool>
  </property>
</Properties>
</file>