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1" r:id="rId5"/>
    <p:sldId id="394" r:id="rId6"/>
    <p:sldId id="408" r:id="rId7"/>
    <p:sldId id="410" r:id="rId8"/>
    <p:sldId id="412" r:id="rId9"/>
    <p:sldId id="395" r:id="rId10"/>
    <p:sldId id="402" r:id="rId11"/>
    <p:sldId id="404" r:id="rId12"/>
    <p:sldId id="405" r:id="rId13"/>
    <p:sldId id="403" r:id="rId14"/>
    <p:sldId id="411" r:id="rId15"/>
    <p:sldId id="398" r:id="rId16"/>
    <p:sldId id="413" r:id="rId1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E8E2D6-1941-438D-8C7E-A06C621038E3}">
          <p14:sldIdLst>
            <p14:sldId id="261"/>
            <p14:sldId id="394"/>
            <p14:sldId id="408"/>
            <p14:sldId id="410"/>
            <p14:sldId id="412"/>
            <p14:sldId id="395"/>
            <p14:sldId id="402"/>
            <p14:sldId id="404"/>
            <p14:sldId id="405"/>
            <p14:sldId id="403"/>
            <p14:sldId id="411"/>
            <p14:sldId id="398"/>
            <p14:sldId id="413"/>
          </p14:sldIdLst>
        </p14:section>
      </p14:sectionLst>
    </p:ex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PE, RHO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841"/>
    <a:srgbClr val="B71A8B"/>
    <a:srgbClr val="9F3515"/>
    <a:srgbClr val="E85E12"/>
    <a:srgbClr val="DE481C"/>
    <a:srgbClr val="9BA7B0"/>
    <a:srgbClr val="5524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40" autoAdjust="0"/>
    <p:restoredTop sz="83819" autoAdjust="0"/>
  </p:normalViewPr>
  <p:slideViewPr>
    <p:cSldViewPr snapToGrid="0" snapToObjects="1" showGuides="1">
      <p:cViewPr varScale="1">
        <p:scale>
          <a:sx n="91" d="100"/>
          <a:sy n="91" d="100"/>
        </p:scale>
        <p:origin x="-120" y="-536"/>
      </p:cViewPr>
      <p:guideLst>
        <p:guide orient="horz"/>
        <p:guide/>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72" d="100"/>
          <a:sy n="72" d="100"/>
        </p:scale>
        <p:origin x="-226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9T15:20:48.176"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09T15:55:41.088" idx="2">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C7456-5008-0649-9981-0F9749B8E0A4}" type="doc">
      <dgm:prSet loTypeId="urn:microsoft.com/office/officeart/2005/8/layout/hList7" loCatId="" qsTypeId="urn:microsoft.com/office/officeart/2005/8/quickstyle/simple4" qsCatId="simple" csTypeId="urn:microsoft.com/office/officeart/2005/8/colors/accent1_2" csCatId="accent1" phldr="1"/>
      <dgm:spPr/>
    </dgm:pt>
    <dgm:pt modelId="{C9A8A4A0-687D-2240-96B2-47ED00FD4BF4}">
      <dgm:prSet phldrT="[Text]"/>
      <dgm:spPr/>
      <dgm:t>
        <a:bodyPr/>
        <a:lstStyle/>
        <a:p>
          <a:r>
            <a:rPr lang="en-US" dirty="0" smtClean="0"/>
            <a:t>Unconnected and vulnerable</a:t>
          </a:r>
          <a:endParaRPr lang="en-US" dirty="0"/>
        </a:p>
      </dgm:t>
    </dgm:pt>
    <dgm:pt modelId="{A660DA0B-7CD8-144E-B663-2761C630C967}" type="parTrans" cxnId="{21221245-C097-9A48-A59C-88E3C58BCC1F}">
      <dgm:prSet/>
      <dgm:spPr/>
      <dgm:t>
        <a:bodyPr/>
        <a:lstStyle/>
        <a:p>
          <a:endParaRPr lang="en-US"/>
        </a:p>
      </dgm:t>
    </dgm:pt>
    <dgm:pt modelId="{CE02A2B8-5BBF-C04D-AF62-1F510038CEFE}" type="sibTrans" cxnId="{21221245-C097-9A48-A59C-88E3C58BCC1F}">
      <dgm:prSet/>
      <dgm:spPr/>
      <dgm:t>
        <a:bodyPr/>
        <a:lstStyle/>
        <a:p>
          <a:endParaRPr lang="en-US"/>
        </a:p>
      </dgm:t>
    </dgm:pt>
    <dgm:pt modelId="{10ADA870-B79B-3E40-A08D-DD2539B18EE4}">
      <dgm:prSet phldrT="[Text]"/>
      <dgm:spPr/>
      <dgm:t>
        <a:bodyPr/>
        <a:lstStyle/>
        <a:p>
          <a:r>
            <a:rPr lang="en-US" dirty="0" smtClean="0"/>
            <a:t>Mainstream pragmatist</a:t>
          </a:r>
          <a:endParaRPr lang="en-US" dirty="0"/>
        </a:p>
      </dgm:t>
    </dgm:pt>
    <dgm:pt modelId="{19AEE6E6-8FEE-0F41-A5EF-1D8E2802734D}" type="parTrans" cxnId="{ED612979-BDCC-1A4A-87B6-E594DD48C2C3}">
      <dgm:prSet/>
      <dgm:spPr/>
      <dgm:t>
        <a:bodyPr/>
        <a:lstStyle/>
        <a:p>
          <a:endParaRPr lang="en-US"/>
        </a:p>
      </dgm:t>
    </dgm:pt>
    <dgm:pt modelId="{62A22EA4-493B-0947-8DB9-1656E0613FF0}" type="sibTrans" cxnId="{ED612979-BDCC-1A4A-87B6-E594DD48C2C3}">
      <dgm:prSet/>
      <dgm:spPr/>
      <dgm:t>
        <a:bodyPr/>
        <a:lstStyle/>
        <a:p>
          <a:endParaRPr lang="en-US"/>
        </a:p>
      </dgm:t>
    </dgm:pt>
    <dgm:pt modelId="{FFA12130-0CFD-E942-8D51-14CDAB64B67B}">
      <dgm:prSet phldrT="[Text]"/>
      <dgm:spPr/>
      <dgm:t>
        <a:bodyPr/>
        <a:lstStyle/>
        <a:p>
          <a:r>
            <a:rPr lang="en-US" dirty="0" smtClean="0"/>
            <a:t>Intensive and specialist enthusiast</a:t>
          </a:r>
          <a:endParaRPr lang="en-US" dirty="0"/>
        </a:p>
      </dgm:t>
    </dgm:pt>
    <dgm:pt modelId="{C5B9499F-C3E3-C64F-91F6-DD085590D9D4}" type="parTrans" cxnId="{86976FB1-8DD0-C442-8B04-2D8FEFEFB464}">
      <dgm:prSet/>
      <dgm:spPr/>
      <dgm:t>
        <a:bodyPr/>
        <a:lstStyle/>
        <a:p>
          <a:endParaRPr lang="en-US"/>
        </a:p>
      </dgm:t>
    </dgm:pt>
    <dgm:pt modelId="{8B8C2D67-2FE9-484D-B97E-D25272DF92C3}" type="sibTrans" cxnId="{86976FB1-8DD0-C442-8B04-2D8FEFEFB464}">
      <dgm:prSet/>
      <dgm:spPr/>
      <dgm:t>
        <a:bodyPr/>
        <a:lstStyle/>
        <a:p>
          <a:endParaRPr lang="en-US"/>
        </a:p>
      </dgm:t>
    </dgm:pt>
    <dgm:pt modelId="{13F01CD1-2826-E345-A327-CFDEDB44918D}" type="pres">
      <dgm:prSet presAssocID="{A62C7456-5008-0649-9981-0F9749B8E0A4}" presName="Name0" presStyleCnt="0">
        <dgm:presLayoutVars>
          <dgm:dir/>
          <dgm:resizeHandles val="exact"/>
        </dgm:presLayoutVars>
      </dgm:prSet>
      <dgm:spPr/>
    </dgm:pt>
    <dgm:pt modelId="{2E1DFD78-D2B5-3A4A-8B1C-B087D4BC9370}" type="pres">
      <dgm:prSet presAssocID="{A62C7456-5008-0649-9981-0F9749B8E0A4}" presName="fgShape" presStyleLbl="fgShp" presStyleIdx="0" presStyleCnt="1"/>
      <dgm:spPr/>
    </dgm:pt>
    <dgm:pt modelId="{01681807-F7DA-DF4A-A54A-FE93A4DE9DE9}" type="pres">
      <dgm:prSet presAssocID="{A62C7456-5008-0649-9981-0F9749B8E0A4}" presName="linComp" presStyleCnt="0"/>
      <dgm:spPr/>
    </dgm:pt>
    <dgm:pt modelId="{0C39E78F-D5E4-8748-85F6-43152ADC0483}" type="pres">
      <dgm:prSet presAssocID="{C9A8A4A0-687D-2240-96B2-47ED00FD4BF4}" presName="compNode" presStyleCnt="0"/>
      <dgm:spPr/>
    </dgm:pt>
    <dgm:pt modelId="{4D23F29E-F679-584B-B751-E954BE9F7543}" type="pres">
      <dgm:prSet presAssocID="{C9A8A4A0-687D-2240-96B2-47ED00FD4BF4}" presName="bkgdShape" presStyleLbl="node1" presStyleIdx="0" presStyleCnt="3"/>
      <dgm:spPr/>
      <dgm:t>
        <a:bodyPr/>
        <a:lstStyle/>
        <a:p>
          <a:endParaRPr lang="en-US"/>
        </a:p>
      </dgm:t>
    </dgm:pt>
    <dgm:pt modelId="{1FC1E757-1852-3847-9F4A-CB6FF6C6AE44}" type="pres">
      <dgm:prSet presAssocID="{C9A8A4A0-687D-2240-96B2-47ED00FD4BF4}" presName="nodeTx" presStyleLbl="node1" presStyleIdx="0" presStyleCnt="3">
        <dgm:presLayoutVars>
          <dgm:bulletEnabled val="1"/>
        </dgm:presLayoutVars>
      </dgm:prSet>
      <dgm:spPr/>
      <dgm:t>
        <a:bodyPr/>
        <a:lstStyle/>
        <a:p>
          <a:endParaRPr lang="en-US"/>
        </a:p>
      </dgm:t>
    </dgm:pt>
    <dgm:pt modelId="{D5BED788-B943-FA49-B25A-9C7B29DA18CF}" type="pres">
      <dgm:prSet presAssocID="{C9A8A4A0-687D-2240-96B2-47ED00FD4BF4}" presName="invisiNode" presStyleLbl="node1" presStyleIdx="0" presStyleCnt="3"/>
      <dgm:spPr/>
    </dgm:pt>
    <dgm:pt modelId="{9C5896E0-B0DF-A046-95C4-6F31E9E0857C}" type="pres">
      <dgm:prSet presAssocID="{C9A8A4A0-687D-2240-96B2-47ED00FD4BF4}" presName="imagNode" presStyleLbl="fgImgPlace1" presStyleIdx="0" presStyleCnt="3"/>
      <dgm:spPr/>
    </dgm:pt>
    <dgm:pt modelId="{38860EE7-595C-AD4A-81BF-A946F2562FD2}" type="pres">
      <dgm:prSet presAssocID="{CE02A2B8-5BBF-C04D-AF62-1F510038CEFE}" presName="sibTrans" presStyleLbl="sibTrans2D1" presStyleIdx="0" presStyleCnt="0"/>
      <dgm:spPr/>
      <dgm:t>
        <a:bodyPr/>
        <a:lstStyle/>
        <a:p>
          <a:endParaRPr lang="en-US"/>
        </a:p>
      </dgm:t>
    </dgm:pt>
    <dgm:pt modelId="{3D78EE06-29DD-8640-B82F-852E14621CAD}" type="pres">
      <dgm:prSet presAssocID="{10ADA870-B79B-3E40-A08D-DD2539B18EE4}" presName="compNode" presStyleCnt="0"/>
      <dgm:spPr/>
    </dgm:pt>
    <dgm:pt modelId="{3D96F138-0A7C-124B-8EFD-6A06E269D4F0}" type="pres">
      <dgm:prSet presAssocID="{10ADA870-B79B-3E40-A08D-DD2539B18EE4}" presName="bkgdShape" presStyleLbl="node1" presStyleIdx="1" presStyleCnt="3"/>
      <dgm:spPr/>
      <dgm:t>
        <a:bodyPr/>
        <a:lstStyle/>
        <a:p>
          <a:endParaRPr lang="en-US"/>
        </a:p>
      </dgm:t>
    </dgm:pt>
    <dgm:pt modelId="{D118561C-74D5-5349-89B7-B24A8EAE9DE9}" type="pres">
      <dgm:prSet presAssocID="{10ADA870-B79B-3E40-A08D-DD2539B18EE4}" presName="nodeTx" presStyleLbl="node1" presStyleIdx="1" presStyleCnt="3">
        <dgm:presLayoutVars>
          <dgm:bulletEnabled val="1"/>
        </dgm:presLayoutVars>
      </dgm:prSet>
      <dgm:spPr/>
      <dgm:t>
        <a:bodyPr/>
        <a:lstStyle/>
        <a:p>
          <a:endParaRPr lang="en-US"/>
        </a:p>
      </dgm:t>
    </dgm:pt>
    <dgm:pt modelId="{3645BBBF-F3DE-0F4E-A7E3-D82552D8BE91}" type="pres">
      <dgm:prSet presAssocID="{10ADA870-B79B-3E40-A08D-DD2539B18EE4}" presName="invisiNode" presStyleLbl="node1" presStyleIdx="1" presStyleCnt="3"/>
      <dgm:spPr/>
    </dgm:pt>
    <dgm:pt modelId="{6502DDFE-7F09-5940-96CB-D7736A6D5293}" type="pres">
      <dgm:prSet presAssocID="{10ADA870-B79B-3E40-A08D-DD2539B18EE4}" presName="imagNode" presStyleLbl="fgImgPlace1" presStyleIdx="1" presStyleCnt="3"/>
      <dgm:spPr/>
    </dgm:pt>
    <dgm:pt modelId="{EF9CAD04-8D5C-6F4F-833C-82F774A4DCE6}" type="pres">
      <dgm:prSet presAssocID="{62A22EA4-493B-0947-8DB9-1656E0613FF0}" presName="sibTrans" presStyleLbl="sibTrans2D1" presStyleIdx="0" presStyleCnt="0"/>
      <dgm:spPr/>
      <dgm:t>
        <a:bodyPr/>
        <a:lstStyle/>
        <a:p>
          <a:endParaRPr lang="en-US"/>
        </a:p>
      </dgm:t>
    </dgm:pt>
    <dgm:pt modelId="{E0B491FC-EE4B-0A42-B46A-F4B99E754228}" type="pres">
      <dgm:prSet presAssocID="{FFA12130-0CFD-E942-8D51-14CDAB64B67B}" presName="compNode" presStyleCnt="0"/>
      <dgm:spPr/>
    </dgm:pt>
    <dgm:pt modelId="{D95CDF35-DA9C-8348-A8DA-C489B6354A8F}" type="pres">
      <dgm:prSet presAssocID="{FFA12130-0CFD-E942-8D51-14CDAB64B67B}" presName="bkgdShape" presStyleLbl="node1" presStyleIdx="2" presStyleCnt="3"/>
      <dgm:spPr/>
      <dgm:t>
        <a:bodyPr/>
        <a:lstStyle/>
        <a:p>
          <a:endParaRPr lang="en-US"/>
        </a:p>
      </dgm:t>
    </dgm:pt>
    <dgm:pt modelId="{22EBC766-4303-9548-9EA4-160588CC1C87}" type="pres">
      <dgm:prSet presAssocID="{FFA12130-0CFD-E942-8D51-14CDAB64B67B}" presName="nodeTx" presStyleLbl="node1" presStyleIdx="2" presStyleCnt="3">
        <dgm:presLayoutVars>
          <dgm:bulletEnabled val="1"/>
        </dgm:presLayoutVars>
      </dgm:prSet>
      <dgm:spPr/>
      <dgm:t>
        <a:bodyPr/>
        <a:lstStyle/>
        <a:p>
          <a:endParaRPr lang="en-US"/>
        </a:p>
      </dgm:t>
    </dgm:pt>
    <dgm:pt modelId="{7123E16A-9A34-284A-A7DE-591DCC0DAB77}" type="pres">
      <dgm:prSet presAssocID="{FFA12130-0CFD-E942-8D51-14CDAB64B67B}" presName="invisiNode" presStyleLbl="node1" presStyleIdx="2" presStyleCnt="3"/>
      <dgm:spPr/>
    </dgm:pt>
    <dgm:pt modelId="{2524C98E-8A53-BC43-8DA2-EA4CD10CBCA9}" type="pres">
      <dgm:prSet presAssocID="{FFA12130-0CFD-E942-8D51-14CDAB64B67B}" presName="imagNode" presStyleLbl="fgImgPlace1" presStyleIdx="2" presStyleCnt="3"/>
      <dgm:spPr/>
    </dgm:pt>
  </dgm:ptLst>
  <dgm:cxnLst>
    <dgm:cxn modelId="{181FA8BE-7AFB-3040-9D08-DB220D364932}" type="presOf" srcId="{10ADA870-B79B-3E40-A08D-DD2539B18EE4}" destId="{3D96F138-0A7C-124B-8EFD-6A06E269D4F0}" srcOrd="0" destOrd="0" presId="urn:microsoft.com/office/officeart/2005/8/layout/hList7"/>
    <dgm:cxn modelId="{86976FB1-8DD0-C442-8B04-2D8FEFEFB464}" srcId="{A62C7456-5008-0649-9981-0F9749B8E0A4}" destId="{FFA12130-0CFD-E942-8D51-14CDAB64B67B}" srcOrd="2" destOrd="0" parTransId="{C5B9499F-C3E3-C64F-91F6-DD085590D9D4}" sibTransId="{8B8C2D67-2FE9-484D-B97E-D25272DF92C3}"/>
    <dgm:cxn modelId="{36979D42-ED2D-EB46-965C-3BD2B34A759C}" type="presOf" srcId="{C9A8A4A0-687D-2240-96B2-47ED00FD4BF4}" destId="{4D23F29E-F679-584B-B751-E954BE9F7543}" srcOrd="0" destOrd="0" presId="urn:microsoft.com/office/officeart/2005/8/layout/hList7"/>
    <dgm:cxn modelId="{2A337650-195E-9C41-9BDD-7F6344041616}" type="presOf" srcId="{C9A8A4A0-687D-2240-96B2-47ED00FD4BF4}" destId="{1FC1E757-1852-3847-9F4A-CB6FF6C6AE44}" srcOrd="1" destOrd="0" presId="urn:microsoft.com/office/officeart/2005/8/layout/hList7"/>
    <dgm:cxn modelId="{7F266708-411F-E143-82FB-C75BBB8A06E4}" type="presOf" srcId="{A62C7456-5008-0649-9981-0F9749B8E0A4}" destId="{13F01CD1-2826-E345-A327-CFDEDB44918D}" srcOrd="0" destOrd="0" presId="urn:microsoft.com/office/officeart/2005/8/layout/hList7"/>
    <dgm:cxn modelId="{05783AF8-2294-8548-8787-D6DC032EDB60}" type="presOf" srcId="{CE02A2B8-5BBF-C04D-AF62-1F510038CEFE}" destId="{38860EE7-595C-AD4A-81BF-A946F2562FD2}" srcOrd="0" destOrd="0" presId="urn:microsoft.com/office/officeart/2005/8/layout/hList7"/>
    <dgm:cxn modelId="{B8EDDA75-DDC7-0D48-8864-D4039C601B1C}" type="presOf" srcId="{62A22EA4-493B-0947-8DB9-1656E0613FF0}" destId="{EF9CAD04-8D5C-6F4F-833C-82F774A4DCE6}" srcOrd="0" destOrd="0" presId="urn:microsoft.com/office/officeart/2005/8/layout/hList7"/>
    <dgm:cxn modelId="{2538A828-5143-7043-9CDB-A98C2892DFD5}" type="presOf" srcId="{FFA12130-0CFD-E942-8D51-14CDAB64B67B}" destId="{22EBC766-4303-9548-9EA4-160588CC1C87}" srcOrd="1" destOrd="0" presId="urn:microsoft.com/office/officeart/2005/8/layout/hList7"/>
    <dgm:cxn modelId="{21221245-C097-9A48-A59C-88E3C58BCC1F}" srcId="{A62C7456-5008-0649-9981-0F9749B8E0A4}" destId="{C9A8A4A0-687D-2240-96B2-47ED00FD4BF4}" srcOrd="0" destOrd="0" parTransId="{A660DA0B-7CD8-144E-B663-2761C630C967}" sibTransId="{CE02A2B8-5BBF-C04D-AF62-1F510038CEFE}"/>
    <dgm:cxn modelId="{ED612979-BDCC-1A4A-87B6-E594DD48C2C3}" srcId="{A62C7456-5008-0649-9981-0F9749B8E0A4}" destId="{10ADA870-B79B-3E40-A08D-DD2539B18EE4}" srcOrd="1" destOrd="0" parTransId="{19AEE6E6-8FEE-0F41-A5EF-1D8E2802734D}" sibTransId="{62A22EA4-493B-0947-8DB9-1656E0613FF0}"/>
    <dgm:cxn modelId="{4B692D32-B949-A446-BC15-C2D3AFA935C0}" type="presOf" srcId="{10ADA870-B79B-3E40-A08D-DD2539B18EE4}" destId="{D118561C-74D5-5349-89B7-B24A8EAE9DE9}" srcOrd="1" destOrd="0" presId="urn:microsoft.com/office/officeart/2005/8/layout/hList7"/>
    <dgm:cxn modelId="{C5EAD117-FA33-4246-9AF8-175F91D998EA}" type="presOf" srcId="{FFA12130-0CFD-E942-8D51-14CDAB64B67B}" destId="{D95CDF35-DA9C-8348-A8DA-C489B6354A8F}" srcOrd="0" destOrd="0" presId="urn:microsoft.com/office/officeart/2005/8/layout/hList7"/>
    <dgm:cxn modelId="{61DD3BDE-DAB1-1B44-8572-89101A58A94D}" type="presParOf" srcId="{13F01CD1-2826-E345-A327-CFDEDB44918D}" destId="{2E1DFD78-D2B5-3A4A-8B1C-B087D4BC9370}" srcOrd="0" destOrd="0" presId="urn:microsoft.com/office/officeart/2005/8/layout/hList7"/>
    <dgm:cxn modelId="{8FB09C7A-178A-E441-99AB-29770E7815B1}" type="presParOf" srcId="{13F01CD1-2826-E345-A327-CFDEDB44918D}" destId="{01681807-F7DA-DF4A-A54A-FE93A4DE9DE9}" srcOrd="1" destOrd="0" presId="urn:microsoft.com/office/officeart/2005/8/layout/hList7"/>
    <dgm:cxn modelId="{047E6312-6A47-EF44-851E-C8CA2C4E2D34}" type="presParOf" srcId="{01681807-F7DA-DF4A-A54A-FE93A4DE9DE9}" destId="{0C39E78F-D5E4-8748-85F6-43152ADC0483}" srcOrd="0" destOrd="0" presId="urn:microsoft.com/office/officeart/2005/8/layout/hList7"/>
    <dgm:cxn modelId="{9530B318-970B-444A-A281-002A9B306CFF}" type="presParOf" srcId="{0C39E78F-D5E4-8748-85F6-43152ADC0483}" destId="{4D23F29E-F679-584B-B751-E954BE9F7543}" srcOrd="0" destOrd="0" presId="urn:microsoft.com/office/officeart/2005/8/layout/hList7"/>
    <dgm:cxn modelId="{6A430D49-49E4-B843-BDBD-7AE5584F43FA}" type="presParOf" srcId="{0C39E78F-D5E4-8748-85F6-43152ADC0483}" destId="{1FC1E757-1852-3847-9F4A-CB6FF6C6AE44}" srcOrd="1" destOrd="0" presId="urn:microsoft.com/office/officeart/2005/8/layout/hList7"/>
    <dgm:cxn modelId="{CAD0BACD-9FBD-7341-A0DE-19F9760DF407}" type="presParOf" srcId="{0C39E78F-D5E4-8748-85F6-43152ADC0483}" destId="{D5BED788-B943-FA49-B25A-9C7B29DA18CF}" srcOrd="2" destOrd="0" presId="urn:microsoft.com/office/officeart/2005/8/layout/hList7"/>
    <dgm:cxn modelId="{B0E329CA-A8EF-584A-B424-243AFFD592D1}" type="presParOf" srcId="{0C39E78F-D5E4-8748-85F6-43152ADC0483}" destId="{9C5896E0-B0DF-A046-95C4-6F31E9E0857C}" srcOrd="3" destOrd="0" presId="urn:microsoft.com/office/officeart/2005/8/layout/hList7"/>
    <dgm:cxn modelId="{FC273E70-DFA2-C049-9E67-4FB14A26D53F}" type="presParOf" srcId="{01681807-F7DA-DF4A-A54A-FE93A4DE9DE9}" destId="{38860EE7-595C-AD4A-81BF-A946F2562FD2}" srcOrd="1" destOrd="0" presId="urn:microsoft.com/office/officeart/2005/8/layout/hList7"/>
    <dgm:cxn modelId="{48CB2988-868A-5646-8C38-909D6A6C725A}" type="presParOf" srcId="{01681807-F7DA-DF4A-A54A-FE93A4DE9DE9}" destId="{3D78EE06-29DD-8640-B82F-852E14621CAD}" srcOrd="2" destOrd="0" presId="urn:microsoft.com/office/officeart/2005/8/layout/hList7"/>
    <dgm:cxn modelId="{56FAA4A8-E923-4F4B-8479-7D8152109C26}" type="presParOf" srcId="{3D78EE06-29DD-8640-B82F-852E14621CAD}" destId="{3D96F138-0A7C-124B-8EFD-6A06E269D4F0}" srcOrd="0" destOrd="0" presId="urn:microsoft.com/office/officeart/2005/8/layout/hList7"/>
    <dgm:cxn modelId="{6EE477E3-1086-8643-B05B-8DB32F6219CF}" type="presParOf" srcId="{3D78EE06-29DD-8640-B82F-852E14621CAD}" destId="{D118561C-74D5-5349-89B7-B24A8EAE9DE9}" srcOrd="1" destOrd="0" presId="urn:microsoft.com/office/officeart/2005/8/layout/hList7"/>
    <dgm:cxn modelId="{D9021B50-9A6E-2D48-95A1-E6DACF6F7EE9}" type="presParOf" srcId="{3D78EE06-29DD-8640-B82F-852E14621CAD}" destId="{3645BBBF-F3DE-0F4E-A7E3-D82552D8BE91}" srcOrd="2" destOrd="0" presId="urn:microsoft.com/office/officeart/2005/8/layout/hList7"/>
    <dgm:cxn modelId="{91C72E0E-A4D5-7348-B93F-A3ADE19B5C5B}" type="presParOf" srcId="{3D78EE06-29DD-8640-B82F-852E14621CAD}" destId="{6502DDFE-7F09-5940-96CB-D7736A6D5293}" srcOrd="3" destOrd="0" presId="urn:microsoft.com/office/officeart/2005/8/layout/hList7"/>
    <dgm:cxn modelId="{E22413B7-B3A5-7C46-83D3-280A9A89CBF2}" type="presParOf" srcId="{01681807-F7DA-DF4A-A54A-FE93A4DE9DE9}" destId="{EF9CAD04-8D5C-6F4F-833C-82F774A4DCE6}" srcOrd="3" destOrd="0" presId="urn:microsoft.com/office/officeart/2005/8/layout/hList7"/>
    <dgm:cxn modelId="{8A4D9821-1E57-4846-B658-47E7E30B298E}" type="presParOf" srcId="{01681807-F7DA-DF4A-A54A-FE93A4DE9DE9}" destId="{E0B491FC-EE4B-0A42-B46A-F4B99E754228}" srcOrd="4" destOrd="0" presId="urn:microsoft.com/office/officeart/2005/8/layout/hList7"/>
    <dgm:cxn modelId="{D74F5A17-0E56-CB48-B9CB-CD3FF0F159AE}" type="presParOf" srcId="{E0B491FC-EE4B-0A42-B46A-F4B99E754228}" destId="{D95CDF35-DA9C-8348-A8DA-C489B6354A8F}" srcOrd="0" destOrd="0" presId="urn:microsoft.com/office/officeart/2005/8/layout/hList7"/>
    <dgm:cxn modelId="{B94D5CA9-8901-704B-B772-74CBBD1F8F88}" type="presParOf" srcId="{E0B491FC-EE4B-0A42-B46A-F4B99E754228}" destId="{22EBC766-4303-9548-9EA4-160588CC1C87}" srcOrd="1" destOrd="0" presId="urn:microsoft.com/office/officeart/2005/8/layout/hList7"/>
    <dgm:cxn modelId="{1EB45EDC-7546-3E41-8CDD-D8D8382D8F42}" type="presParOf" srcId="{E0B491FC-EE4B-0A42-B46A-F4B99E754228}" destId="{7123E16A-9A34-284A-A7DE-591DCC0DAB77}" srcOrd="2" destOrd="0" presId="urn:microsoft.com/office/officeart/2005/8/layout/hList7"/>
    <dgm:cxn modelId="{5DECF8D7-A227-1D43-9ADB-06FA96EFF138}" type="presParOf" srcId="{E0B491FC-EE4B-0A42-B46A-F4B99E754228}" destId="{2524C98E-8A53-BC43-8DA2-EA4CD10CBCA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unconnected and vulnerable</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access-led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572B557D-B1CB-7C41-8CFB-437F4B13FF09}" type="presOf" srcId="{D93333C2-3788-EA40-A7DB-D43A3FF2E503}" destId="{8877A3A2-6EF0-184C-B34A-A1C7C38A1E6E}" srcOrd="0" destOrd="0" presId="urn:microsoft.com/office/officeart/2005/8/layout/process2"/>
    <dgm:cxn modelId="{F1463C35-816D-D24F-8044-1CF4F55B2CDA}" type="presOf" srcId="{2B4639A4-5BFC-284E-8674-A93F2867C0E7}" destId="{F615B652-D260-6E4F-BB3C-430FAC70021F}"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4CD3C258-31D4-7542-A6FB-996EA723F5FA}" type="presOf" srcId="{28350115-4D05-A34D-90FA-8C17D1279BDD}" destId="{DE254667-ED5B-9E42-B713-C5D31EEC6B40}" srcOrd="0" destOrd="0" presId="urn:microsoft.com/office/officeart/2005/8/layout/process2"/>
    <dgm:cxn modelId="{63FFCEB5-4D8A-E745-8C0F-4B4287C4A26D}" type="presOf" srcId="{5A49365A-F12E-D54E-8A94-1946CAA043FD}" destId="{BC7E8881-B291-B04D-B1C4-3A38F4AC6FCF}" srcOrd="0" destOrd="0" presId="urn:microsoft.com/office/officeart/2005/8/layout/process2"/>
    <dgm:cxn modelId="{DD3E93B2-276B-3C43-8E2D-235BA438662D}" type="presOf" srcId="{5A49365A-F12E-D54E-8A94-1946CAA043FD}" destId="{CDA62069-8775-A94B-B66A-A326E3011EEE}" srcOrd="1" destOrd="0" presId="urn:microsoft.com/office/officeart/2005/8/layout/process2"/>
    <dgm:cxn modelId="{B2004EDE-BA8C-8344-9BFB-21DF079FC781}" srcId="{2B4639A4-5BFC-284E-8674-A93F2867C0E7}" destId="{28350115-4D05-A34D-90FA-8C17D1279BDD}" srcOrd="1" destOrd="0" parTransId="{006E4F1F-FA50-DE4B-AAEA-01926FC6406C}" sibTransId="{4EEC5E04-0411-DF49-9553-1E9765713E9A}"/>
    <dgm:cxn modelId="{04A50EE6-1AF6-F54D-9314-7E0F17487D96}" type="presParOf" srcId="{F615B652-D260-6E4F-BB3C-430FAC70021F}" destId="{8877A3A2-6EF0-184C-B34A-A1C7C38A1E6E}" srcOrd="0" destOrd="0" presId="urn:microsoft.com/office/officeart/2005/8/layout/process2"/>
    <dgm:cxn modelId="{000F85D7-24F3-364A-AA73-411B0CF136D0}" type="presParOf" srcId="{F615B652-D260-6E4F-BB3C-430FAC70021F}" destId="{BC7E8881-B291-B04D-B1C4-3A38F4AC6FCF}" srcOrd="1" destOrd="0" presId="urn:microsoft.com/office/officeart/2005/8/layout/process2"/>
    <dgm:cxn modelId="{B968AE64-61CD-CF40-8A35-9B551A433C35}" type="presParOf" srcId="{BC7E8881-B291-B04D-B1C4-3A38F4AC6FCF}" destId="{CDA62069-8775-A94B-B66A-A326E3011EEE}" srcOrd="0" destOrd="0" presId="urn:microsoft.com/office/officeart/2005/8/layout/process2"/>
    <dgm:cxn modelId="{7E2E1830-616E-6540-82DE-E1B0F50C305E}"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mainstream pragmatists</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tutor-led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80A3C020-4E2B-CD4A-91BE-E488EFBC68CE}" type="presOf" srcId="{28350115-4D05-A34D-90FA-8C17D1279BDD}" destId="{DE254667-ED5B-9E42-B713-C5D31EEC6B40}" srcOrd="0" destOrd="0" presId="urn:microsoft.com/office/officeart/2005/8/layout/process2"/>
    <dgm:cxn modelId="{D37ED002-97C9-CD4F-AF3B-6C7D2EDB623A}" type="presOf" srcId="{5A49365A-F12E-D54E-8A94-1946CAA043FD}" destId="{CDA62069-8775-A94B-B66A-A326E3011EEE}" srcOrd="1" destOrd="0" presId="urn:microsoft.com/office/officeart/2005/8/layout/process2"/>
    <dgm:cxn modelId="{3112ED98-3402-1E41-949D-6AB105A32BF0}" type="presOf" srcId="{2B4639A4-5BFC-284E-8674-A93F2867C0E7}" destId="{F615B652-D260-6E4F-BB3C-430FAC70021F}" srcOrd="0" destOrd="0" presId="urn:microsoft.com/office/officeart/2005/8/layout/process2"/>
    <dgm:cxn modelId="{96FB19FC-5783-D64C-B3BC-E96AC19544BB}" type="presOf" srcId="{5A49365A-F12E-D54E-8A94-1946CAA043FD}" destId="{BC7E8881-B291-B04D-B1C4-3A38F4AC6FCF}" srcOrd="0" destOrd="0" presId="urn:microsoft.com/office/officeart/2005/8/layout/process2"/>
    <dgm:cxn modelId="{107CD180-D9CB-2041-AD3C-3BE07370B362}" type="presOf" srcId="{D93333C2-3788-EA40-A7DB-D43A3FF2E503}" destId="{8877A3A2-6EF0-184C-B34A-A1C7C38A1E6E}"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B2004EDE-BA8C-8344-9BFB-21DF079FC781}" srcId="{2B4639A4-5BFC-284E-8674-A93F2867C0E7}" destId="{28350115-4D05-A34D-90FA-8C17D1279BDD}" srcOrd="1" destOrd="0" parTransId="{006E4F1F-FA50-DE4B-AAEA-01926FC6406C}" sibTransId="{4EEC5E04-0411-DF49-9553-1E9765713E9A}"/>
    <dgm:cxn modelId="{21963C22-C8AC-3D45-AC93-69392C2868DC}" type="presParOf" srcId="{F615B652-D260-6E4F-BB3C-430FAC70021F}" destId="{8877A3A2-6EF0-184C-B34A-A1C7C38A1E6E}" srcOrd="0" destOrd="0" presId="urn:microsoft.com/office/officeart/2005/8/layout/process2"/>
    <dgm:cxn modelId="{9FF96AB5-0922-224F-A24C-66EDDE240DE9}" type="presParOf" srcId="{F615B652-D260-6E4F-BB3C-430FAC70021F}" destId="{BC7E8881-B291-B04D-B1C4-3A38F4AC6FCF}" srcOrd="1" destOrd="0" presId="urn:microsoft.com/office/officeart/2005/8/layout/process2"/>
    <dgm:cxn modelId="{E5C47962-D69F-3848-9946-1D456DEFDF21}" type="presParOf" srcId="{BC7E8881-B291-B04D-B1C4-3A38F4AC6FCF}" destId="{CDA62069-8775-A94B-B66A-A326E3011EEE}" srcOrd="0" destOrd="0" presId="urn:microsoft.com/office/officeart/2005/8/layout/process2"/>
    <dgm:cxn modelId="{E14A8554-5134-B944-B38B-55F4AFD02B7B}"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intensive and specialist enthusiast</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learner-led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CFB43F46-59E6-A848-ACB2-D49DD2CC7AF5}" type="presOf" srcId="{28350115-4D05-A34D-90FA-8C17D1279BDD}" destId="{DE254667-ED5B-9E42-B713-C5D31EEC6B40}" srcOrd="0" destOrd="0" presId="urn:microsoft.com/office/officeart/2005/8/layout/process2"/>
    <dgm:cxn modelId="{DE38224C-ECCC-9C4C-800B-06F447D6531D}" type="presOf" srcId="{5A49365A-F12E-D54E-8A94-1946CAA043FD}" destId="{BC7E8881-B291-B04D-B1C4-3A38F4AC6FCF}" srcOrd="0" destOrd="0" presId="urn:microsoft.com/office/officeart/2005/8/layout/process2"/>
    <dgm:cxn modelId="{D516B2D7-902A-1643-8273-A4AEEFCD2C2A}" type="presOf" srcId="{D93333C2-3788-EA40-A7DB-D43A3FF2E503}" destId="{8877A3A2-6EF0-184C-B34A-A1C7C38A1E6E}" srcOrd="0" destOrd="0" presId="urn:microsoft.com/office/officeart/2005/8/layout/process2"/>
    <dgm:cxn modelId="{B60089E0-0429-B141-83C7-C7FBA85D5C81}" type="presOf" srcId="{2B4639A4-5BFC-284E-8674-A93F2867C0E7}" destId="{F615B652-D260-6E4F-BB3C-430FAC70021F}" srcOrd="0" destOrd="0" presId="urn:microsoft.com/office/officeart/2005/8/layout/process2"/>
    <dgm:cxn modelId="{7ED10CAF-648B-9C40-93E4-C45F16F2643C}" type="presOf" srcId="{5A49365A-F12E-D54E-8A94-1946CAA043FD}" destId="{CDA62069-8775-A94B-B66A-A326E3011EEE}" srcOrd="1"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B2004EDE-BA8C-8344-9BFB-21DF079FC781}" srcId="{2B4639A4-5BFC-284E-8674-A93F2867C0E7}" destId="{28350115-4D05-A34D-90FA-8C17D1279BDD}" srcOrd="1" destOrd="0" parTransId="{006E4F1F-FA50-DE4B-AAEA-01926FC6406C}" sibTransId="{4EEC5E04-0411-DF49-9553-1E9765713E9A}"/>
    <dgm:cxn modelId="{18384E40-0A63-574E-8EBB-610A476D029D}" type="presParOf" srcId="{F615B652-D260-6E4F-BB3C-430FAC70021F}" destId="{8877A3A2-6EF0-184C-B34A-A1C7C38A1E6E}" srcOrd="0" destOrd="0" presId="urn:microsoft.com/office/officeart/2005/8/layout/process2"/>
    <dgm:cxn modelId="{30317345-28F4-B34D-A301-E787D80B567A}" type="presParOf" srcId="{F615B652-D260-6E4F-BB3C-430FAC70021F}" destId="{BC7E8881-B291-B04D-B1C4-3A38F4AC6FCF}" srcOrd="1" destOrd="0" presId="urn:microsoft.com/office/officeart/2005/8/layout/process2"/>
    <dgm:cxn modelId="{31AEC9C2-B78C-E64F-98AF-1A06A7C08D20}" type="presParOf" srcId="{BC7E8881-B291-B04D-B1C4-3A38F4AC6FCF}" destId="{CDA62069-8775-A94B-B66A-A326E3011EEE}" srcOrd="0" destOrd="0" presId="urn:microsoft.com/office/officeart/2005/8/layout/process2"/>
    <dgm:cxn modelId="{0DD447C9-E4AF-7B48-B8CB-1BDB974A0110}"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custT="1"/>
      <dgm:spPr/>
      <dgm:t>
        <a:bodyPr/>
        <a:lstStyle/>
        <a:p>
          <a:r>
            <a:rPr lang="en-US" sz="2000" dirty="0" smtClean="0"/>
            <a:t>unconnected and vulnerable</a:t>
          </a:r>
          <a:endParaRPr lang="en-US" sz="2000"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custT="1"/>
      <dgm:spPr/>
      <dgm:t>
        <a:bodyPr/>
        <a:lstStyle/>
        <a:p>
          <a:r>
            <a:rPr lang="en-US" sz="2000" dirty="0" smtClean="0"/>
            <a:t>Access-led</a:t>
          </a:r>
          <a:endParaRPr lang="en-US" sz="2000"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600" dirty="0" smtClean="0"/>
            <a:t>Access solutions targeted at this group</a:t>
          </a:r>
          <a:endParaRPr lang="en-US" sz="16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dgm:presLayoutVars>
          <dgm:bulletEnabled val="1"/>
        </dgm:presLayoutVars>
      </dgm:prSet>
      <dgm:spPr/>
      <dgm:t>
        <a:bodyPr/>
        <a:lstStyle/>
        <a:p>
          <a:endParaRPr lang="en-US"/>
        </a:p>
      </dgm:t>
    </dgm:pt>
  </dgm:ptLst>
  <dgm:cxnLst>
    <dgm:cxn modelId="{ACBC7201-E137-9D4B-9431-F430BE46BE1A}" srcId="{2B4639A4-5BFC-284E-8674-A93F2867C0E7}" destId="{D93333C2-3788-EA40-A7DB-D43A3FF2E503}" srcOrd="0" destOrd="0" parTransId="{A6B97D6C-68A4-D248-9553-8D28627D8A6A}" sibTransId="{5A49365A-F12E-D54E-8A94-1946CAA043FD}"/>
    <dgm:cxn modelId="{5319333D-414B-4C4D-95EF-4DF37490DC04}" type="presOf" srcId="{21C862D3-0DDB-FF4E-8F00-008C73B03FCC}" destId="{F0A13B1C-BCBB-B84D-A00D-F33E80CFCDE6}" srcOrd="0" destOrd="0" presId="urn:microsoft.com/office/officeart/2005/8/layout/process2"/>
    <dgm:cxn modelId="{5AE8AE3F-BEA1-6A40-A031-5C6180A9914C}" type="presOf" srcId="{5A49365A-F12E-D54E-8A94-1946CAA043FD}" destId="{CDA62069-8775-A94B-B66A-A326E3011EEE}" srcOrd="1" destOrd="0" presId="urn:microsoft.com/office/officeart/2005/8/layout/process2"/>
    <dgm:cxn modelId="{07309C1B-25A8-F14F-A74F-8FB8E0C63FBF}" type="presOf" srcId="{4EEC5E04-0411-DF49-9553-1E9765713E9A}" destId="{6A080DCA-B321-4948-9D9E-47FA9F352CF7}" srcOrd="1" destOrd="0" presId="urn:microsoft.com/office/officeart/2005/8/layout/process2"/>
    <dgm:cxn modelId="{89BCB332-E06F-B341-BB87-F0F3AA98A12A}" type="presOf" srcId="{2B4639A4-5BFC-284E-8674-A93F2867C0E7}" destId="{F615B652-D260-6E4F-BB3C-430FAC70021F}" srcOrd="0" destOrd="0" presId="urn:microsoft.com/office/officeart/2005/8/layout/process2"/>
    <dgm:cxn modelId="{389960F6-AD49-CE46-A361-D40372FCAD14}" type="presOf" srcId="{5A49365A-F12E-D54E-8A94-1946CAA043FD}" destId="{BC7E8881-B291-B04D-B1C4-3A38F4AC6FCF}" srcOrd="0" destOrd="0" presId="urn:microsoft.com/office/officeart/2005/8/layout/process2"/>
    <dgm:cxn modelId="{CBA2B41E-2628-7749-8E0B-C2E004414534}" type="presOf" srcId="{4EEC5E04-0411-DF49-9553-1E9765713E9A}" destId="{0831BB6A-670F-AC4D-8C8D-F631242ABB9C}" srcOrd="0" destOrd="0" presId="urn:microsoft.com/office/officeart/2005/8/layout/process2"/>
    <dgm:cxn modelId="{B3CC8A96-CFAF-7843-9B8A-102DCE6D26E5}" type="presOf" srcId="{28350115-4D05-A34D-90FA-8C17D1279BDD}" destId="{DE254667-ED5B-9E42-B713-C5D31EEC6B40}" srcOrd="0" destOrd="0" presId="urn:microsoft.com/office/officeart/2005/8/layout/process2"/>
    <dgm:cxn modelId="{A7FA0D7E-0DA0-6C43-A6E9-46214732593D}" type="presOf" srcId="{D93333C2-3788-EA40-A7DB-D43A3FF2E503}" destId="{8877A3A2-6EF0-184C-B34A-A1C7C38A1E6E}" srcOrd="0" destOrd="0" presId="urn:microsoft.com/office/officeart/2005/8/layout/process2"/>
    <dgm:cxn modelId="{828C99CA-2251-2B4F-A6CA-B5B4FAE77C2C}" srcId="{2B4639A4-5BFC-284E-8674-A93F2867C0E7}" destId="{21C862D3-0DDB-FF4E-8F00-008C73B03FCC}" srcOrd="2" destOrd="0" parTransId="{3FD6E29C-1BC0-9347-9389-7EB865F2F779}" sibTransId="{B126CEB3-F918-8041-8779-79E039A9276D}"/>
    <dgm:cxn modelId="{B2004EDE-BA8C-8344-9BFB-21DF079FC781}" srcId="{2B4639A4-5BFC-284E-8674-A93F2867C0E7}" destId="{28350115-4D05-A34D-90FA-8C17D1279BDD}" srcOrd="1" destOrd="0" parTransId="{006E4F1F-FA50-DE4B-AAEA-01926FC6406C}" sibTransId="{4EEC5E04-0411-DF49-9553-1E9765713E9A}"/>
    <dgm:cxn modelId="{700EE412-DD5B-FD4C-8491-E4BBDACB6C9C}" type="presParOf" srcId="{F615B652-D260-6E4F-BB3C-430FAC70021F}" destId="{8877A3A2-6EF0-184C-B34A-A1C7C38A1E6E}" srcOrd="0" destOrd="0" presId="urn:microsoft.com/office/officeart/2005/8/layout/process2"/>
    <dgm:cxn modelId="{4E9841C4-F705-A74C-92EC-C5C9955B4D00}" type="presParOf" srcId="{F615B652-D260-6E4F-BB3C-430FAC70021F}" destId="{BC7E8881-B291-B04D-B1C4-3A38F4AC6FCF}" srcOrd="1" destOrd="0" presId="urn:microsoft.com/office/officeart/2005/8/layout/process2"/>
    <dgm:cxn modelId="{65E4D14D-240F-D245-B3E6-1A02EF03DBCC}" type="presParOf" srcId="{BC7E8881-B291-B04D-B1C4-3A38F4AC6FCF}" destId="{CDA62069-8775-A94B-B66A-A326E3011EEE}" srcOrd="0" destOrd="0" presId="urn:microsoft.com/office/officeart/2005/8/layout/process2"/>
    <dgm:cxn modelId="{B9ED6D80-ED6D-8A45-A819-41B86FB36A4B}" type="presParOf" srcId="{F615B652-D260-6E4F-BB3C-430FAC70021F}" destId="{DE254667-ED5B-9E42-B713-C5D31EEC6B40}" srcOrd="2" destOrd="0" presId="urn:microsoft.com/office/officeart/2005/8/layout/process2"/>
    <dgm:cxn modelId="{D293EF12-52F1-3C45-8514-56C8EBFDE4F4}" type="presParOf" srcId="{F615B652-D260-6E4F-BB3C-430FAC70021F}" destId="{0831BB6A-670F-AC4D-8C8D-F631242ABB9C}" srcOrd="3" destOrd="0" presId="urn:microsoft.com/office/officeart/2005/8/layout/process2"/>
    <dgm:cxn modelId="{AFC0B5A0-B7C6-1A46-98E3-9E868274F746}" type="presParOf" srcId="{0831BB6A-670F-AC4D-8C8D-F631242ABB9C}" destId="{6A080DCA-B321-4948-9D9E-47FA9F352CF7}" srcOrd="0" destOrd="0" presId="urn:microsoft.com/office/officeart/2005/8/layout/process2"/>
    <dgm:cxn modelId="{98F08FEC-C909-3942-8450-E34B0671739B}"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custT="1"/>
      <dgm:spPr/>
      <dgm:t>
        <a:bodyPr/>
        <a:lstStyle/>
        <a:p>
          <a:r>
            <a:rPr lang="en-US" sz="2000" dirty="0" smtClean="0"/>
            <a:t>mainstream </a:t>
          </a:r>
        </a:p>
        <a:p>
          <a:r>
            <a:rPr lang="en-US" sz="2000" dirty="0" smtClean="0"/>
            <a:t>pragmatists</a:t>
          </a:r>
          <a:endParaRPr lang="en-US" sz="2000"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Tutor-led</a:t>
          </a:r>
        </a:p>
        <a:p>
          <a:r>
            <a:rPr lang="en-US" dirty="0" smtClean="0"/>
            <a:t>Pedagogy –led</a:t>
          </a:r>
        </a:p>
        <a:p>
          <a:r>
            <a:rPr lang="en-US" dirty="0" smtClean="0"/>
            <a:t>Institution-led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600" dirty="0" smtClean="0"/>
            <a:t>Staff have confidence to experiment with activities and tools</a:t>
          </a:r>
          <a:endParaRPr lang="en-US" sz="16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custLinFactNeighborX="1716" custLinFactNeighborY="8978">
        <dgm:presLayoutVars>
          <dgm:bulletEnabled val="1"/>
        </dgm:presLayoutVars>
      </dgm:prSet>
      <dgm:spPr/>
      <dgm:t>
        <a:bodyPr/>
        <a:lstStyle/>
        <a:p>
          <a:endParaRPr lang="en-US"/>
        </a:p>
      </dgm:t>
    </dgm:pt>
  </dgm:ptLst>
  <dgm:cxnLst>
    <dgm:cxn modelId="{E9215538-15E4-1D44-B8EC-23B23C7EE469}" type="presOf" srcId="{2B4639A4-5BFC-284E-8674-A93F2867C0E7}" destId="{F615B652-D260-6E4F-BB3C-430FAC70021F}"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312BF6D0-A62F-0945-9527-1F70429D729A}" type="presOf" srcId="{4EEC5E04-0411-DF49-9553-1E9765713E9A}" destId="{0831BB6A-670F-AC4D-8C8D-F631242ABB9C}" srcOrd="0" destOrd="0" presId="urn:microsoft.com/office/officeart/2005/8/layout/process2"/>
    <dgm:cxn modelId="{860785A5-2981-8541-B9E0-8E98EE9ECB34}" type="presOf" srcId="{5A49365A-F12E-D54E-8A94-1946CAA043FD}" destId="{BC7E8881-B291-B04D-B1C4-3A38F4AC6FCF}" srcOrd="0" destOrd="0" presId="urn:microsoft.com/office/officeart/2005/8/layout/process2"/>
    <dgm:cxn modelId="{E2D21E0D-E265-2F44-9EBE-170576E5E749}" type="presOf" srcId="{5A49365A-F12E-D54E-8A94-1946CAA043FD}" destId="{CDA62069-8775-A94B-B66A-A326E3011EEE}" srcOrd="1" destOrd="0" presId="urn:microsoft.com/office/officeart/2005/8/layout/process2"/>
    <dgm:cxn modelId="{DA7DD70E-2707-F942-BC27-F5ABCA3AC585}" type="presOf" srcId="{21C862D3-0DDB-FF4E-8F00-008C73B03FCC}" destId="{F0A13B1C-BCBB-B84D-A00D-F33E80CFCDE6}" srcOrd="0" destOrd="0" presId="urn:microsoft.com/office/officeart/2005/8/layout/process2"/>
    <dgm:cxn modelId="{120AF285-696B-D64C-800A-958ADB500D3C}" type="presOf" srcId="{4EEC5E04-0411-DF49-9553-1E9765713E9A}" destId="{6A080DCA-B321-4948-9D9E-47FA9F352CF7}" srcOrd="1" destOrd="0" presId="urn:microsoft.com/office/officeart/2005/8/layout/process2"/>
    <dgm:cxn modelId="{B2004EDE-BA8C-8344-9BFB-21DF079FC781}" srcId="{2B4639A4-5BFC-284E-8674-A93F2867C0E7}" destId="{28350115-4D05-A34D-90FA-8C17D1279BDD}" srcOrd="1" destOrd="0" parTransId="{006E4F1F-FA50-DE4B-AAEA-01926FC6406C}" sibTransId="{4EEC5E04-0411-DF49-9553-1E9765713E9A}"/>
    <dgm:cxn modelId="{828C99CA-2251-2B4F-A6CA-B5B4FAE77C2C}" srcId="{2B4639A4-5BFC-284E-8674-A93F2867C0E7}" destId="{21C862D3-0DDB-FF4E-8F00-008C73B03FCC}" srcOrd="2" destOrd="0" parTransId="{3FD6E29C-1BC0-9347-9389-7EB865F2F779}" sibTransId="{B126CEB3-F918-8041-8779-79E039A9276D}"/>
    <dgm:cxn modelId="{5FED853D-497B-784B-96EA-7849ED69ABE3}" type="presOf" srcId="{28350115-4D05-A34D-90FA-8C17D1279BDD}" destId="{DE254667-ED5B-9E42-B713-C5D31EEC6B40}" srcOrd="0" destOrd="0" presId="urn:microsoft.com/office/officeart/2005/8/layout/process2"/>
    <dgm:cxn modelId="{55FE5756-C4F4-DA42-97B0-719ACD78EBA0}" type="presOf" srcId="{D93333C2-3788-EA40-A7DB-D43A3FF2E503}" destId="{8877A3A2-6EF0-184C-B34A-A1C7C38A1E6E}" srcOrd="0" destOrd="0" presId="urn:microsoft.com/office/officeart/2005/8/layout/process2"/>
    <dgm:cxn modelId="{9C6DAFDB-B2AC-ED44-999E-1E4E9CBF328B}" type="presParOf" srcId="{F615B652-D260-6E4F-BB3C-430FAC70021F}" destId="{8877A3A2-6EF0-184C-B34A-A1C7C38A1E6E}" srcOrd="0" destOrd="0" presId="urn:microsoft.com/office/officeart/2005/8/layout/process2"/>
    <dgm:cxn modelId="{7FEC9A37-1CFF-5F40-8CA4-2F1FB8747FE8}" type="presParOf" srcId="{F615B652-D260-6E4F-BB3C-430FAC70021F}" destId="{BC7E8881-B291-B04D-B1C4-3A38F4AC6FCF}" srcOrd="1" destOrd="0" presId="urn:microsoft.com/office/officeart/2005/8/layout/process2"/>
    <dgm:cxn modelId="{6D791516-E3F4-064E-8631-3C7A18F16A15}" type="presParOf" srcId="{BC7E8881-B291-B04D-B1C4-3A38F4AC6FCF}" destId="{CDA62069-8775-A94B-B66A-A326E3011EEE}" srcOrd="0" destOrd="0" presId="urn:microsoft.com/office/officeart/2005/8/layout/process2"/>
    <dgm:cxn modelId="{D802CF27-5644-2843-8E30-FA608A4169F4}" type="presParOf" srcId="{F615B652-D260-6E4F-BB3C-430FAC70021F}" destId="{DE254667-ED5B-9E42-B713-C5D31EEC6B40}" srcOrd="2" destOrd="0" presId="urn:microsoft.com/office/officeart/2005/8/layout/process2"/>
    <dgm:cxn modelId="{B7D9BD53-D5CF-CF4E-BDFE-E104C5B90203}" type="presParOf" srcId="{F615B652-D260-6E4F-BB3C-430FAC70021F}" destId="{0831BB6A-670F-AC4D-8C8D-F631242ABB9C}" srcOrd="3" destOrd="0" presId="urn:microsoft.com/office/officeart/2005/8/layout/process2"/>
    <dgm:cxn modelId="{1947C596-4AE5-E146-9544-258DA9F3B1F2}" type="presParOf" srcId="{0831BB6A-670F-AC4D-8C8D-F631242ABB9C}" destId="{6A080DCA-B321-4948-9D9E-47FA9F352CF7}" srcOrd="0" destOrd="0" presId="urn:microsoft.com/office/officeart/2005/8/layout/process2"/>
    <dgm:cxn modelId="{DCDA73DC-7CA9-7445-8E8B-109381549AD9}"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intensive and specialist enthusiasts</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custT="1"/>
      <dgm:spPr/>
      <dgm:t>
        <a:bodyPr/>
        <a:lstStyle/>
        <a:p>
          <a:r>
            <a:rPr lang="en-US" sz="2000" dirty="0" smtClean="0"/>
            <a:t>Learner-led</a:t>
          </a:r>
        </a:p>
        <a:p>
          <a:r>
            <a:rPr lang="en-US" sz="2000" dirty="0" smtClean="0"/>
            <a:t>Technology-led</a:t>
          </a:r>
          <a:endParaRPr lang="en-US" sz="2000"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400" dirty="0" smtClean="0"/>
            <a:t>Social digital literacy practices are valued and new practices made explicit</a:t>
          </a:r>
          <a:endParaRPr lang="en-US" sz="14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custScaleX="102274" custScaleY="9346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custScaleX="102226" custScaleY="106402">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dgm:presLayoutVars>
          <dgm:bulletEnabled val="1"/>
        </dgm:presLayoutVars>
      </dgm:prSet>
      <dgm:spPr/>
      <dgm:t>
        <a:bodyPr/>
        <a:lstStyle/>
        <a:p>
          <a:endParaRPr lang="en-US"/>
        </a:p>
      </dgm:t>
    </dgm:pt>
  </dgm:ptLst>
  <dgm:cxnLst>
    <dgm:cxn modelId="{ACBC7201-E137-9D4B-9431-F430BE46BE1A}" srcId="{2B4639A4-5BFC-284E-8674-A93F2867C0E7}" destId="{D93333C2-3788-EA40-A7DB-D43A3FF2E503}" srcOrd="0" destOrd="0" parTransId="{A6B97D6C-68A4-D248-9553-8D28627D8A6A}" sibTransId="{5A49365A-F12E-D54E-8A94-1946CAA043FD}"/>
    <dgm:cxn modelId="{A2F47612-A9DB-3543-A609-CAA6223E4D4D}" type="presOf" srcId="{5A49365A-F12E-D54E-8A94-1946CAA043FD}" destId="{CDA62069-8775-A94B-B66A-A326E3011EEE}" srcOrd="1" destOrd="0" presId="urn:microsoft.com/office/officeart/2005/8/layout/process2"/>
    <dgm:cxn modelId="{490223B9-0418-1D45-B3FE-2278D50D7EAC}" type="presOf" srcId="{5A49365A-F12E-D54E-8A94-1946CAA043FD}" destId="{BC7E8881-B291-B04D-B1C4-3A38F4AC6FCF}" srcOrd="0" destOrd="0" presId="urn:microsoft.com/office/officeart/2005/8/layout/process2"/>
    <dgm:cxn modelId="{25A574C9-192C-724B-A0E5-922F28B9C995}" type="presOf" srcId="{28350115-4D05-A34D-90FA-8C17D1279BDD}" destId="{DE254667-ED5B-9E42-B713-C5D31EEC6B40}" srcOrd="0" destOrd="0" presId="urn:microsoft.com/office/officeart/2005/8/layout/process2"/>
    <dgm:cxn modelId="{ECA86877-D86D-4E42-9E3B-C3D82045A434}" type="presOf" srcId="{4EEC5E04-0411-DF49-9553-1E9765713E9A}" destId="{0831BB6A-670F-AC4D-8C8D-F631242ABB9C}" srcOrd="0" destOrd="0" presId="urn:microsoft.com/office/officeart/2005/8/layout/process2"/>
    <dgm:cxn modelId="{84F4F66E-71F0-3D4A-BFA9-D7F5CFC477EB}" type="presOf" srcId="{4EEC5E04-0411-DF49-9553-1E9765713E9A}" destId="{6A080DCA-B321-4948-9D9E-47FA9F352CF7}" srcOrd="1" destOrd="0" presId="urn:microsoft.com/office/officeart/2005/8/layout/process2"/>
    <dgm:cxn modelId="{E2FCB77B-D683-8049-917E-EA5A21F38BB6}" type="presOf" srcId="{D93333C2-3788-EA40-A7DB-D43A3FF2E503}" destId="{8877A3A2-6EF0-184C-B34A-A1C7C38A1E6E}" srcOrd="0" destOrd="0" presId="urn:microsoft.com/office/officeart/2005/8/layout/process2"/>
    <dgm:cxn modelId="{9EEBA102-91F8-D542-BEC1-929BA5064C44}" type="presOf" srcId="{21C862D3-0DDB-FF4E-8F00-008C73B03FCC}" destId="{F0A13B1C-BCBB-B84D-A00D-F33E80CFCDE6}" srcOrd="0" destOrd="0" presId="urn:microsoft.com/office/officeart/2005/8/layout/process2"/>
    <dgm:cxn modelId="{0501D714-E3E1-F24E-BB8A-6B01B0666BE6}" type="presOf" srcId="{2B4639A4-5BFC-284E-8674-A93F2867C0E7}" destId="{F615B652-D260-6E4F-BB3C-430FAC70021F}" srcOrd="0" destOrd="0" presId="urn:microsoft.com/office/officeart/2005/8/layout/process2"/>
    <dgm:cxn modelId="{828C99CA-2251-2B4F-A6CA-B5B4FAE77C2C}" srcId="{2B4639A4-5BFC-284E-8674-A93F2867C0E7}" destId="{21C862D3-0DDB-FF4E-8F00-008C73B03FCC}" srcOrd="2" destOrd="0" parTransId="{3FD6E29C-1BC0-9347-9389-7EB865F2F779}" sibTransId="{B126CEB3-F918-8041-8779-79E039A9276D}"/>
    <dgm:cxn modelId="{B2004EDE-BA8C-8344-9BFB-21DF079FC781}" srcId="{2B4639A4-5BFC-284E-8674-A93F2867C0E7}" destId="{28350115-4D05-A34D-90FA-8C17D1279BDD}" srcOrd="1" destOrd="0" parTransId="{006E4F1F-FA50-DE4B-AAEA-01926FC6406C}" sibTransId="{4EEC5E04-0411-DF49-9553-1E9765713E9A}"/>
    <dgm:cxn modelId="{2E00870F-6AE9-874F-946F-8234C9E1E7F8}" type="presParOf" srcId="{F615B652-D260-6E4F-BB3C-430FAC70021F}" destId="{8877A3A2-6EF0-184C-B34A-A1C7C38A1E6E}" srcOrd="0" destOrd="0" presId="urn:microsoft.com/office/officeart/2005/8/layout/process2"/>
    <dgm:cxn modelId="{3EBA3AE9-576D-C146-B427-2BAF9C398AF4}" type="presParOf" srcId="{F615B652-D260-6E4F-BB3C-430FAC70021F}" destId="{BC7E8881-B291-B04D-B1C4-3A38F4AC6FCF}" srcOrd="1" destOrd="0" presId="urn:microsoft.com/office/officeart/2005/8/layout/process2"/>
    <dgm:cxn modelId="{0A19C412-0C02-8246-98DC-268C29A2BCD8}" type="presParOf" srcId="{BC7E8881-B291-B04D-B1C4-3A38F4AC6FCF}" destId="{CDA62069-8775-A94B-B66A-A326E3011EEE}" srcOrd="0" destOrd="0" presId="urn:microsoft.com/office/officeart/2005/8/layout/process2"/>
    <dgm:cxn modelId="{AA85333C-EF28-BC41-A1FD-5E54B7EB3D01}" type="presParOf" srcId="{F615B652-D260-6E4F-BB3C-430FAC70021F}" destId="{DE254667-ED5B-9E42-B713-C5D31EEC6B40}" srcOrd="2" destOrd="0" presId="urn:microsoft.com/office/officeart/2005/8/layout/process2"/>
    <dgm:cxn modelId="{F9C3A03C-B2A6-A64B-AD01-DC41407FD693}" type="presParOf" srcId="{F615B652-D260-6E4F-BB3C-430FAC70021F}" destId="{0831BB6A-670F-AC4D-8C8D-F631242ABB9C}" srcOrd="3" destOrd="0" presId="urn:microsoft.com/office/officeart/2005/8/layout/process2"/>
    <dgm:cxn modelId="{4B808655-B0DD-B14B-AFB1-0B85E57E65B2}" type="presParOf" srcId="{0831BB6A-670F-AC4D-8C8D-F631242ABB9C}" destId="{6A080DCA-B321-4948-9D9E-47FA9F352CF7}" srcOrd="0" destOrd="0" presId="urn:microsoft.com/office/officeart/2005/8/layout/process2"/>
    <dgm:cxn modelId="{6D784BEC-98BF-2640-B30C-E07F4F0F8F8B}"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062BB7-7843-594D-915E-D9AE4BF586AF}" type="doc">
      <dgm:prSet loTypeId="urn:microsoft.com/office/officeart/2005/8/layout/pyramid1" loCatId="" qsTypeId="urn:microsoft.com/office/officeart/2005/8/quickstyle/simple4" qsCatId="simple" csTypeId="urn:microsoft.com/office/officeart/2005/8/colors/accent1_2" csCatId="accent1" phldr="1"/>
      <dgm:spPr/>
    </dgm:pt>
    <dgm:pt modelId="{B3A29F18-FA1B-124E-99D2-A6F58ACCD319}">
      <dgm:prSet phldrT="[Text]" custT="1"/>
      <dgm:spPr/>
      <dgm:t>
        <a:bodyPr/>
        <a:lstStyle/>
        <a:p>
          <a:r>
            <a:rPr lang="en-US" sz="2800" b="0" dirty="0" smtClean="0"/>
            <a:t>attributes</a:t>
          </a:r>
          <a:endParaRPr lang="en-US" sz="2800" b="0" dirty="0"/>
        </a:p>
      </dgm:t>
    </dgm:pt>
    <dgm:pt modelId="{93873AC5-E97B-8344-97C6-2F4026C65969}" type="parTrans" cxnId="{971335ED-23DD-A84A-B53F-4979DD27165C}">
      <dgm:prSet/>
      <dgm:spPr/>
      <dgm:t>
        <a:bodyPr/>
        <a:lstStyle/>
        <a:p>
          <a:endParaRPr lang="en-US" sz="2000"/>
        </a:p>
      </dgm:t>
    </dgm:pt>
    <dgm:pt modelId="{6F872EC3-346F-874D-B5F4-95DCBB867A0A}" type="sibTrans" cxnId="{971335ED-23DD-A84A-B53F-4979DD27165C}">
      <dgm:prSet/>
      <dgm:spPr/>
      <dgm:t>
        <a:bodyPr/>
        <a:lstStyle/>
        <a:p>
          <a:endParaRPr lang="en-US" sz="2000"/>
        </a:p>
      </dgm:t>
    </dgm:pt>
    <dgm:pt modelId="{EE531553-4A76-554A-9FCA-0256ABF03407}">
      <dgm:prSet phldrT="[Text]" custT="1"/>
      <dgm:spPr/>
      <dgm:t>
        <a:bodyPr/>
        <a:lstStyle/>
        <a:p>
          <a:r>
            <a:rPr lang="en-US" sz="2800" b="0" dirty="0" smtClean="0"/>
            <a:t>practices</a:t>
          </a:r>
          <a:endParaRPr lang="en-US" sz="2800" b="0" dirty="0"/>
        </a:p>
      </dgm:t>
    </dgm:pt>
    <dgm:pt modelId="{2A28F281-0546-D941-9B84-92004B97C5F4}" type="parTrans" cxnId="{2C2E3E14-3B1E-474D-AFDE-F3F036D2DB5E}">
      <dgm:prSet/>
      <dgm:spPr/>
      <dgm:t>
        <a:bodyPr/>
        <a:lstStyle/>
        <a:p>
          <a:endParaRPr lang="en-US" sz="2000"/>
        </a:p>
      </dgm:t>
    </dgm:pt>
    <dgm:pt modelId="{37C3E434-75E5-CC4A-A453-B68B55E728AD}" type="sibTrans" cxnId="{2C2E3E14-3B1E-474D-AFDE-F3F036D2DB5E}">
      <dgm:prSet/>
      <dgm:spPr/>
      <dgm:t>
        <a:bodyPr/>
        <a:lstStyle/>
        <a:p>
          <a:endParaRPr lang="en-US" sz="2000"/>
        </a:p>
      </dgm:t>
    </dgm:pt>
    <dgm:pt modelId="{8EC942F9-629B-7346-9611-3D2255072B47}">
      <dgm:prSet phldrT="[Text]" custT="1"/>
      <dgm:spPr/>
      <dgm:t>
        <a:bodyPr/>
        <a:lstStyle/>
        <a:p>
          <a:r>
            <a:rPr lang="en-US" sz="2800" b="0" dirty="0" smtClean="0"/>
            <a:t>skills</a:t>
          </a:r>
          <a:endParaRPr lang="en-US" sz="2800" b="0" dirty="0"/>
        </a:p>
      </dgm:t>
    </dgm:pt>
    <dgm:pt modelId="{D7E43B18-8F71-9144-886F-1D6207CA3F54}" type="parTrans" cxnId="{35E1B806-C45E-8344-BBD1-3356F34D55AC}">
      <dgm:prSet/>
      <dgm:spPr/>
      <dgm:t>
        <a:bodyPr/>
        <a:lstStyle/>
        <a:p>
          <a:endParaRPr lang="en-US" sz="2000"/>
        </a:p>
      </dgm:t>
    </dgm:pt>
    <dgm:pt modelId="{16086973-374E-034F-A433-BE907F24F4C1}" type="sibTrans" cxnId="{35E1B806-C45E-8344-BBD1-3356F34D55AC}">
      <dgm:prSet/>
      <dgm:spPr/>
      <dgm:t>
        <a:bodyPr/>
        <a:lstStyle/>
        <a:p>
          <a:endParaRPr lang="en-US" sz="2000"/>
        </a:p>
      </dgm:t>
    </dgm:pt>
    <dgm:pt modelId="{E3C14110-62CB-4248-A6F6-93A258154890}">
      <dgm:prSet phldrT="[Text]" custT="1"/>
      <dgm:spPr>
        <a:solidFill>
          <a:schemeClr val="accent1">
            <a:lumMod val="60000"/>
            <a:lumOff val="40000"/>
          </a:schemeClr>
        </a:solidFill>
      </dgm:spPr>
      <dgm:t>
        <a:bodyPr/>
        <a:lstStyle/>
        <a:p>
          <a:r>
            <a:rPr lang="en-US" sz="2800" b="0" dirty="0" smtClean="0"/>
            <a:t>access</a:t>
          </a:r>
          <a:endParaRPr lang="en-US" sz="2800" b="0" dirty="0"/>
        </a:p>
      </dgm:t>
    </dgm:pt>
    <dgm:pt modelId="{32D13BC6-EA34-3949-A9B2-5F8B885089BE}" type="parTrans" cxnId="{0344A955-6206-364C-B456-7690D19CD215}">
      <dgm:prSet/>
      <dgm:spPr/>
      <dgm:t>
        <a:bodyPr/>
        <a:lstStyle/>
        <a:p>
          <a:endParaRPr lang="en-US" sz="2000"/>
        </a:p>
      </dgm:t>
    </dgm:pt>
    <dgm:pt modelId="{1CEB30A9-1B6E-7A4F-B5F8-86CF0024121A}" type="sibTrans" cxnId="{0344A955-6206-364C-B456-7690D19CD215}">
      <dgm:prSet/>
      <dgm:spPr/>
      <dgm:t>
        <a:bodyPr/>
        <a:lstStyle/>
        <a:p>
          <a:endParaRPr lang="en-US" sz="2000"/>
        </a:p>
      </dgm:t>
    </dgm:pt>
    <dgm:pt modelId="{490473BB-DCFF-B942-8B7C-8AF264ECB411}" type="pres">
      <dgm:prSet presAssocID="{F8062BB7-7843-594D-915E-D9AE4BF586AF}" presName="Name0" presStyleCnt="0">
        <dgm:presLayoutVars>
          <dgm:dir/>
          <dgm:animLvl val="lvl"/>
          <dgm:resizeHandles val="exact"/>
        </dgm:presLayoutVars>
      </dgm:prSet>
      <dgm:spPr/>
    </dgm:pt>
    <dgm:pt modelId="{BEFAF5F8-59FF-CF41-AE29-8258CDB0E57C}" type="pres">
      <dgm:prSet presAssocID="{B3A29F18-FA1B-124E-99D2-A6F58ACCD319}" presName="Name8" presStyleCnt="0"/>
      <dgm:spPr/>
    </dgm:pt>
    <dgm:pt modelId="{75007123-D7A0-6F4B-A221-0D636609E555}" type="pres">
      <dgm:prSet presAssocID="{B3A29F18-FA1B-124E-99D2-A6F58ACCD319}" presName="level" presStyleLbl="node1" presStyleIdx="0" presStyleCnt="4">
        <dgm:presLayoutVars>
          <dgm:chMax val="1"/>
          <dgm:bulletEnabled val="1"/>
        </dgm:presLayoutVars>
      </dgm:prSet>
      <dgm:spPr/>
      <dgm:t>
        <a:bodyPr/>
        <a:lstStyle/>
        <a:p>
          <a:endParaRPr lang="en-US"/>
        </a:p>
      </dgm:t>
    </dgm:pt>
    <dgm:pt modelId="{C4BFD974-1E12-D54B-8D2D-1FD75DAD7FA2}" type="pres">
      <dgm:prSet presAssocID="{B3A29F18-FA1B-124E-99D2-A6F58ACCD319}" presName="levelTx" presStyleLbl="revTx" presStyleIdx="0" presStyleCnt="0">
        <dgm:presLayoutVars>
          <dgm:chMax val="1"/>
          <dgm:bulletEnabled val="1"/>
        </dgm:presLayoutVars>
      </dgm:prSet>
      <dgm:spPr/>
      <dgm:t>
        <a:bodyPr/>
        <a:lstStyle/>
        <a:p>
          <a:endParaRPr lang="en-US"/>
        </a:p>
      </dgm:t>
    </dgm:pt>
    <dgm:pt modelId="{E5FA1D8C-97F1-B241-B23A-CB96ADD09677}" type="pres">
      <dgm:prSet presAssocID="{EE531553-4A76-554A-9FCA-0256ABF03407}" presName="Name8" presStyleCnt="0"/>
      <dgm:spPr/>
    </dgm:pt>
    <dgm:pt modelId="{9BA1C529-0208-1F49-9BCF-BC0CD357D5FA}" type="pres">
      <dgm:prSet presAssocID="{EE531553-4A76-554A-9FCA-0256ABF03407}" presName="level" presStyleLbl="node1" presStyleIdx="1" presStyleCnt="4">
        <dgm:presLayoutVars>
          <dgm:chMax val="1"/>
          <dgm:bulletEnabled val="1"/>
        </dgm:presLayoutVars>
      </dgm:prSet>
      <dgm:spPr/>
      <dgm:t>
        <a:bodyPr/>
        <a:lstStyle/>
        <a:p>
          <a:endParaRPr lang="en-US"/>
        </a:p>
      </dgm:t>
    </dgm:pt>
    <dgm:pt modelId="{C7347000-7B24-814B-A4DB-9DF4D6F7CFE7}" type="pres">
      <dgm:prSet presAssocID="{EE531553-4A76-554A-9FCA-0256ABF03407}" presName="levelTx" presStyleLbl="revTx" presStyleIdx="0" presStyleCnt="0">
        <dgm:presLayoutVars>
          <dgm:chMax val="1"/>
          <dgm:bulletEnabled val="1"/>
        </dgm:presLayoutVars>
      </dgm:prSet>
      <dgm:spPr/>
      <dgm:t>
        <a:bodyPr/>
        <a:lstStyle/>
        <a:p>
          <a:endParaRPr lang="en-US"/>
        </a:p>
      </dgm:t>
    </dgm:pt>
    <dgm:pt modelId="{9B8A8F8B-22D9-2946-910A-398F47229CCA}" type="pres">
      <dgm:prSet presAssocID="{8EC942F9-629B-7346-9611-3D2255072B47}" presName="Name8" presStyleCnt="0"/>
      <dgm:spPr/>
    </dgm:pt>
    <dgm:pt modelId="{F0275A94-9345-1547-B423-522B1F942DA1}" type="pres">
      <dgm:prSet presAssocID="{8EC942F9-629B-7346-9611-3D2255072B47}" presName="level" presStyleLbl="node1" presStyleIdx="2" presStyleCnt="4">
        <dgm:presLayoutVars>
          <dgm:chMax val="1"/>
          <dgm:bulletEnabled val="1"/>
        </dgm:presLayoutVars>
      </dgm:prSet>
      <dgm:spPr/>
      <dgm:t>
        <a:bodyPr/>
        <a:lstStyle/>
        <a:p>
          <a:endParaRPr lang="en-US"/>
        </a:p>
      </dgm:t>
    </dgm:pt>
    <dgm:pt modelId="{3ECCE44F-B2BF-D841-B0B7-245E06CF74AB}" type="pres">
      <dgm:prSet presAssocID="{8EC942F9-629B-7346-9611-3D2255072B47}" presName="levelTx" presStyleLbl="revTx" presStyleIdx="0" presStyleCnt="0">
        <dgm:presLayoutVars>
          <dgm:chMax val="1"/>
          <dgm:bulletEnabled val="1"/>
        </dgm:presLayoutVars>
      </dgm:prSet>
      <dgm:spPr/>
      <dgm:t>
        <a:bodyPr/>
        <a:lstStyle/>
        <a:p>
          <a:endParaRPr lang="en-US"/>
        </a:p>
      </dgm:t>
    </dgm:pt>
    <dgm:pt modelId="{24FC1A10-B24C-734D-BA3F-D40E6E51A90A}" type="pres">
      <dgm:prSet presAssocID="{E3C14110-62CB-4248-A6F6-93A258154890}" presName="Name8" presStyleCnt="0"/>
      <dgm:spPr/>
    </dgm:pt>
    <dgm:pt modelId="{06325493-725C-E541-A47D-A4B314B74C41}" type="pres">
      <dgm:prSet presAssocID="{E3C14110-62CB-4248-A6F6-93A258154890}" presName="level" presStyleLbl="node1" presStyleIdx="3" presStyleCnt="4">
        <dgm:presLayoutVars>
          <dgm:chMax val="1"/>
          <dgm:bulletEnabled val="1"/>
        </dgm:presLayoutVars>
      </dgm:prSet>
      <dgm:spPr/>
      <dgm:t>
        <a:bodyPr/>
        <a:lstStyle/>
        <a:p>
          <a:endParaRPr lang="en-US"/>
        </a:p>
      </dgm:t>
    </dgm:pt>
    <dgm:pt modelId="{B2B52E31-A628-E84E-A34C-F460D3C3D72F}" type="pres">
      <dgm:prSet presAssocID="{E3C14110-62CB-4248-A6F6-93A258154890}" presName="levelTx" presStyleLbl="revTx" presStyleIdx="0" presStyleCnt="0">
        <dgm:presLayoutVars>
          <dgm:chMax val="1"/>
          <dgm:bulletEnabled val="1"/>
        </dgm:presLayoutVars>
      </dgm:prSet>
      <dgm:spPr/>
      <dgm:t>
        <a:bodyPr/>
        <a:lstStyle/>
        <a:p>
          <a:endParaRPr lang="en-US"/>
        </a:p>
      </dgm:t>
    </dgm:pt>
  </dgm:ptLst>
  <dgm:cxnLst>
    <dgm:cxn modelId="{2C2E3E14-3B1E-474D-AFDE-F3F036D2DB5E}" srcId="{F8062BB7-7843-594D-915E-D9AE4BF586AF}" destId="{EE531553-4A76-554A-9FCA-0256ABF03407}" srcOrd="1" destOrd="0" parTransId="{2A28F281-0546-D941-9B84-92004B97C5F4}" sibTransId="{37C3E434-75E5-CC4A-A453-B68B55E728AD}"/>
    <dgm:cxn modelId="{35E1B806-C45E-8344-BBD1-3356F34D55AC}" srcId="{F8062BB7-7843-594D-915E-D9AE4BF586AF}" destId="{8EC942F9-629B-7346-9611-3D2255072B47}" srcOrd="2" destOrd="0" parTransId="{D7E43B18-8F71-9144-886F-1D6207CA3F54}" sibTransId="{16086973-374E-034F-A433-BE907F24F4C1}"/>
    <dgm:cxn modelId="{19282655-4896-6A47-8704-58CC2E6938E7}" type="presOf" srcId="{E3C14110-62CB-4248-A6F6-93A258154890}" destId="{06325493-725C-E541-A47D-A4B314B74C41}" srcOrd="0" destOrd="0" presId="urn:microsoft.com/office/officeart/2005/8/layout/pyramid1"/>
    <dgm:cxn modelId="{219833D2-47B9-8E4E-BB0C-EB8D2945200B}" type="presOf" srcId="{EE531553-4A76-554A-9FCA-0256ABF03407}" destId="{9BA1C529-0208-1F49-9BCF-BC0CD357D5FA}" srcOrd="0" destOrd="0" presId="urn:microsoft.com/office/officeart/2005/8/layout/pyramid1"/>
    <dgm:cxn modelId="{8DA7C522-3184-584E-937D-C50499021602}" type="presOf" srcId="{8EC942F9-629B-7346-9611-3D2255072B47}" destId="{F0275A94-9345-1547-B423-522B1F942DA1}" srcOrd="0" destOrd="0" presId="urn:microsoft.com/office/officeart/2005/8/layout/pyramid1"/>
    <dgm:cxn modelId="{6B36D673-4D04-4949-A771-56F3320620BE}" type="presOf" srcId="{F8062BB7-7843-594D-915E-D9AE4BF586AF}" destId="{490473BB-DCFF-B942-8B7C-8AF264ECB411}" srcOrd="0" destOrd="0" presId="urn:microsoft.com/office/officeart/2005/8/layout/pyramid1"/>
    <dgm:cxn modelId="{0344A955-6206-364C-B456-7690D19CD215}" srcId="{F8062BB7-7843-594D-915E-D9AE4BF586AF}" destId="{E3C14110-62CB-4248-A6F6-93A258154890}" srcOrd="3" destOrd="0" parTransId="{32D13BC6-EA34-3949-A9B2-5F8B885089BE}" sibTransId="{1CEB30A9-1B6E-7A4F-B5F8-86CF0024121A}"/>
    <dgm:cxn modelId="{971335ED-23DD-A84A-B53F-4979DD27165C}" srcId="{F8062BB7-7843-594D-915E-D9AE4BF586AF}" destId="{B3A29F18-FA1B-124E-99D2-A6F58ACCD319}" srcOrd="0" destOrd="0" parTransId="{93873AC5-E97B-8344-97C6-2F4026C65969}" sibTransId="{6F872EC3-346F-874D-B5F4-95DCBB867A0A}"/>
    <dgm:cxn modelId="{FF6261AD-6CE8-B144-BFEF-4CDA1D81F76A}" type="presOf" srcId="{E3C14110-62CB-4248-A6F6-93A258154890}" destId="{B2B52E31-A628-E84E-A34C-F460D3C3D72F}" srcOrd="1" destOrd="0" presId="urn:microsoft.com/office/officeart/2005/8/layout/pyramid1"/>
    <dgm:cxn modelId="{DBE2E84F-8EC7-F746-A7AB-58CBA227EDF2}" type="presOf" srcId="{EE531553-4A76-554A-9FCA-0256ABF03407}" destId="{C7347000-7B24-814B-A4DB-9DF4D6F7CFE7}" srcOrd="1" destOrd="0" presId="urn:microsoft.com/office/officeart/2005/8/layout/pyramid1"/>
    <dgm:cxn modelId="{35E7F4CE-3ECC-534B-B653-5038D799D8FE}" type="presOf" srcId="{8EC942F9-629B-7346-9611-3D2255072B47}" destId="{3ECCE44F-B2BF-D841-B0B7-245E06CF74AB}" srcOrd="1" destOrd="0" presId="urn:microsoft.com/office/officeart/2005/8/layout/pyramid1"/>
    <dgm:cxn modelId="{66B842B3-2AD6-3B45-A755-4ECB6A67AA1D}" type="presOf" srcId="{B3A29F18-FA1B-124E-99D2-A6F58ACCD319}" destId="{C4BFD974-1E12-D54B-8D2D-1FD75DAD7FA2}" srcOrd="1" destOrd="0" presId="urn:microsoft.com/office/officeart/2005/8/layout/pyramid1"/>
    <dgm:cxn modelId="{A96499DC-14A5-6945-9CD7-B55518142A72}" type="presOf" srcId="{B3A29F18-FA1B-124E-99D2-A6F58ACCD319}" destId="{75007123-D7A0-6F4B-A221-0D636609E555}" srcOrd="0" destOrd="0" presId="urn:microsoft.com/office/officeart/2005/8/layout/pyramid1"/>
    <dgm:cxn modelId="{1E8D7377-6FFE-8547-B353-D1A8E00C8629}" type="presParOf" srcId="{490473BB-DCFF-B942-8B7C-8AF264ECB411}" destId="{BEFAF5F8-59FF-CF41-AE29-8258CDB0E57C}" srcOrd="0" destOrd="0" presId="urn:microsoft.com/office/officeart/2005/8/layout/pyramid1"/>
    <dgm:cxn modelId="{1BCA77AB-4CBF-794E-ABBC-A90B22A9F389}" type="presParOf" srcId="{BEFAF5F8-59FF-CF41-AE29-8258CDB0E57C}" destId="{75007123-D7A0-6F4B-A221-0D636609E555}" srcOrd="0" destOrd="0" presId="urn:microsoft.com/office/officeart/2005/8/layout/pyramid1"/>
    <dgm:cxn modelId="{CD3FE21C-5CDB-A641-B6A7-EBDCEB1AA11F}" type="presParOf" srcId="{BEFAF5F8-59FF-CF41-AE29-8258CDB0E57C}" destId="{C4BFD974-1E12-D54B-8D2D-1FD75DAD7FA2}" srcOrd="1" destOrd="0" presId="urn:microsoft.com/office/officeart/2005/8/layout/pyramid1"/>
    <dgm:cxn modelId="{8AE90FB1-FC60-F540-840D-3B7C55A68765}" type="presParOf" srcId="{490473BB-DCFF-B942-8B7C-8AF264ECB411}" destId="{E5FA1D8C-97F1-B241-B23A-CB96ADD09677}" srcOrd="1" destOrd="0" presId="urn:microsoft.com/office/officeart/2005/8/layout/pyramid1"/>
    <dgm:cxn modelId="{FFE53B7C-42E0-7442-89D0-AB256CCB3C29}" type="presParOf" srcId="{E5FA1D8C-97F1-B241-B23A-CB96ADD09677}" destId="{9BA1C529-0208-1F49-9BCF-BC0CD357D5FA}" srcOrd="0" destOrd="0" presId="urn:microsoft.com/office/officeart/2005/8/layout/pyramid1"/>
    <dgm:cxn modelId="{F4DC1C6A-7913-DA48-B64D-08F2FBAD3C06}" type="presParOf" srcId="{E5FA1D8C-97F1-B241-B23A-CB96ADD09677}" destId="{C7347000-7B24-814B-A4DB-9DF4D6F7CFE7}" srcOrd="1" destOrd="0" presId="urn:microsoft.com/office/officeart/2005/8/layout/pyramid1"/>
    <dgm:cxn modelId="{ADBB5D51-5836-D245-9CA2-1D7863119E65}" type="presParOf" srcId="{490473BB-DCFF-B942-8B7C-8AF264ECB411}" destId="{9B8A8F8B-22D9-2946-910A-398F47229CCA}" srcOrd="2" destOrd="0" presId="urn:microsoft.com/office/officeart/2005/8/layout/pyramid1"/>
    <dgm:cxn modelId="{ED12B05D-8271-324E-8FF0-87DD5BC06F91}" type="presParOf" srcId="{9B8A8F8B-22D9-2946-910A-398F47229CCA}" destId="{F0275A94-9345-1547-B423-522B1F942DA1}" srcOrd="0" destOrd="0" presId="urn:microsoft.com/office/officeart/2005/8/layout/pyramid1"/>
    <dgm:cxn modelId="{27A3AAD3-CB0F-7243-9A5B-182A9E546666}" type="presParOf" srcId="{9B8A8F8B-22D9-2946-910A-398F47229CCA}" destId="{3ECCE44F-B2BF-D841-B0B7-245E06CF74AB}" srcOrd="1" destOrd="0" presId="urn:microsoft.com/office/officeart/2005/8/layout/pyramid1"/>
    <dgm:cxn modelId="{BB26615E-8BB8-3F49-A452-12A1620651B3}" type="presParOf" srcId="{490473BB-DCFF-B942-8B7C-8AF264ECB411}" destId="{24FC1A10-B24C-734D-BA3F-D40E6E51A90A}" srcOrd="3" destOrd="0" presId="urn:microsoft.com/office/officeart/2005/8/layout/pyramid1"/>
    <dgm:cxn modelId="{5BCDC9CA-D935-A446-BDB9-ED20D3AD8BD3}" type="presParOf" srcId="{24FC1A10-B24C-734D-BA3F-D40E6E51A90A}" destId="{06325493-725C-E541-A47D-A4B314B74C41}" srcOrd="0" destOrd="0" presId="urn:microsoft.com/office/officeart/2005/8/layout/pyramid1"/>
    <dgm:cxn modelId="{DCA29774-948D-7E4D-B11D-1A19F2EC3522}" type="presParOf" srcId="{24FC1A10-B24C-734D-BA3F-D40E6E51A90A}" destId="{B2B52E31-A628-E84E-A34C-F460D3C3D72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3F29E-F679-584B-B751-E954BE9F7543}">
      <dsp:nvSpPr>
        <dsp:cNvPr id="0" name=""/>
        <dsp:cNvSpPr/>
      </dsp:nvSpPr>
      <dsp:spPr>
        <a:xfrm>
          <a:off x="1821"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Unconnected and vulnerable</a:t>
          </a:r>
          <a:endParaRPr lang="en-US" sz="2700" kern="1200" dirty="0"/>
        </a:p>
      </dsp:txBody>
      <dsp:txXfrm>
        <a:off x="1821" y="1548000"/>
        <a:ext cx="2834103" cy="1548000"/>
      </dsp:txXfrm>
    </dsp:sp>
    <dsp:sp modelId="{9C5896E0-B0DF-A046-95C4-6F31E9E0857C}">
      <dsp:nvSpPr>
        <dsp:cNvPr id="0" name=""/>
        <dsp:cNvSpPr/>
      </dsp:nvSpPr>
      <dsp:spPr>
        <a:xfrm>
          <a:off x="774518"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96F138-0A7C-124B-8EFD-6A06E269D4F0}">
      <dsp:nvSpPr>
        <dsp:cNvPr id="0" name=""/>
        <dsp:cNvSpPr/>
      </dsp:nvSpPr>
      <dsp:spPr>
        <a:xfrm>
          <a:off x="2920948"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Mainstream pragmatist</a:t>
          </a:r>
          <a:endParaRPr lang="en-US" sz="2700" kern="1200" dirty="0"/>
        </a:p>
      </dsp:txBody>
      <dsp:txXfrm>
        <a:off x="2920948" y="1548000"/>
        <a:ext cx="2834103" cy="1548000"/>
      </dsp:txXfrm>
    </dsp:sp>
    <dsp:sp modelId="{6502DDFE-7F09-5940-96CB-D7736A6D5293}">
      <dsp:nvSpPr>
        <dsp:cNvPr id="0" name=""/>
        <dsp:cNvSpPr/>
      </dsp:nvSpPr>
      <dsp:spPr>
        <a:xfrm>
          <a:off x="3693645"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5CDF35-DA9C-8348-A8DA-C489B6354A8F}">
      <dsp:nvSpPr>
        <dsp:cNvPr id="0" name=""/>
        <dsp:cNvSpPr/>
      </dsp:nvSpPr>
      <dsp:spPr>
        <a:xfrm>
          <a:off x="5840074"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Intensive and specialist enthusiast</a:t>
          </a:r>
          <a:endParaRPr lang="en-US" sz="2700" kern="1200" dirty="0"/>
        </a:p>
      </dsp:txBody>
      <dsp:txXfrm>
        <a:off x="5840074" y="1548000"/>
        <a:ext cx="2834103" cy="1548000"/>
      </dsp:txXfrm>
    </dsp:sp>
    <dsp:sp modelId="{2524C98E-8A53-BC43-8DA2-EA4CD10CBCA9}">
      <dsp:nvSpPr>
        <dsp:cNvPr id="0" name=""/>
        <dsp:cNvSpPr/>
      </dsp:nvSpPr>
      <dsp:spPr>
        <a:xfrm>
          <a:off x="6612771"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DFD78-D2B5-3A4A-8B1C-B087D4BC9370}">
      <dsp:nvSpPr>
        <dsp:cNvPr id="0" name=""/>
        <dsp:cNvSpPr/>
      </dsp:nvSpPr>
      <dsp:spPr>
        <a:xfrm>
          <a:off x="347040" y="3096000"/>
          <a:ext cx="7981920" cy="580500"/>
        </a:xfrm>
        <a:prstGeom prst="leftRigh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For the unconnected and vulnerable</a:t>
          </a:r>
          <a:endParaRPr lang="en-US" sz="29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Their experience is access-led</a:t>
          </a:r>
          <a:endParaRPr lang="en-US" sz="2900" kern="1200" dirty="0"/>
        </a:p>
      </dsp:txBody>
      <dsp:txXfrm>
        <a:off x="62346" y="2367432"/>
        <a:ext cx="2695289" cy="1457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For the mainstream pragmatists</a:t>
          </a:r>
          <a:endParaRPr lang="en-US" sz="29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Their experience is tutor-led</a:t>
          </a:r>
          <a:endParaRPr lang="en-US" sz="2900" kern="1200" dirty="0"/>
        </a:p>
      </dsp:txBody>
      <dsp:txXfrm>
        <a:off x="62346" y="2367432"/>
        <a:ext cx="2695289" cy="1457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 the intensive and specialist enthusiast</a:t>
          </a:r>
          <a:endParaRPr lang="en-US" sz="28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Their experience is learner-led</a:t>
          </a:r>
          <a:endParaRPr lang="en-US" sz="2800" kern="1200" dirty="0"/>
        </a:p>
      </dsp:txBody>
      <dsp:txXfrm>
        <a:off x="62346" y="2367432"/>
        <a:ext cx="2695289" cy="1457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373729" y="0"/>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unconnected and vulnerable</a:t>
          </a:r>
          <a:endParaRPr lang="en-US" sz="2000" kern="1200" dirty="0"/>
        </a:p>
      </dsp:txBody>
      <dsp:txXfrm>
        <a:off x="402068" y="28339"/>
        <a:ext cx="1751489" cy="910903"/>
      </dsp:txXfrm>
    </dsp:sp>
    <dsp:sp modelId="{BC7E8881-B291-B04D-B1C4-3A38F4AC6FCF}">
      <dsp:nvSpPr>
        <dsp:cNvPr id="0" name=""/>
        <dsp:cNvSpPr/>
      </dsp:nvSpPr>
      <dsp:spPr>
        <a:xfrm rot="5400000">
          <a:off x="1096392" y="991770"/>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147190" y="1028055"/>
        <a:ext cx="261247" cy="253989"/>
      </dsp:txXfrm>
    </dsp:sp>
    <dsp:sp modelId="{DE254667-ED5B-9E42-B713-C5D31EEC6B40}">
      <dsp:nvSpPr>
        <dsp:cNvPr id="0" name=""/>
        <dsp:cNvSpPr/>
      </dsp:nvSpPr>
      <dsp:spPr>
        <a:xfrm>
          <a:off x="373729" y="1451371"/>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Access-led</a:t>
          </a:r>
          <a:endParaRPr lang="en-US" sz="2000" kern="1200" dirty="0"/>
        </a:p>
      </dsp:txBody>
      <dsp:txXfrm>
        <a:off x="402068" y="1479710"/>
        <a:ext cx="1751489" cy="910903"/>
      </dsp:txXfrm>
    </dsp:sp>
    <dsp:sp modelId="{0831BB6A-670F-AC4D-8C8D-F631242ABB9C}">
      <dsp:nvSpPr>
        <dsp:cNvPr id="0" name=""/>
        <dsp:cNvSpPr/>
      </dsp:nvSpPr>
      <dsp:spPr>
        <a:xfrm rot="5400000">
          <a:off x="1096392" y="2443142"/>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147190" y="2479427"/>
        <a:ext cx="261247" cy="253989"/>
      </dsp:txXfrm>
    </dsp:sp>
    <dsp:sp modelId="{F0A13B1C-BCBB-B84D-A00D-F33E80CFCDE6}">
      <dsp:nvSpPr>
        <dsp:cNvPr id="0" name=""/>
        <dsp:cNvSpPr/>
      </dsp:nvSpPr>
      <dsp:spPr>
        <a:xfrm>
          <a:off x="373729" y="2902743"/>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Access solutions targeted at this group</a:t>
          </a:r>
          <a:endParaRPr lang="en-US" sz="1600" kern="1200" dirty="0"/>
        </a:p>
      </dsp:txBody>
      <dsp:txXfrm>
        <a:off x="402068" y="2931082"/>
        <a:ext cx="1751489" cy="910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406125" y="0"/>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mainstream </a:t>
          </a:r>
        </a:p>
        <a:p>
          <a:pPr lvl="0" algn="ctr" defTabSz="889000">
            <a:lnSpc>
              <a:spcPct val="90000"/>
            </a:lnSpc>
            <a:spcBef>
              <a:spcPct val="0"/>
            </a:spcBef>
            <a:spcAft>
              <a:spcPct val="35000"/>
            </a:spcAft>
          </a:pPr>
          <a:r>
            <a:rPr lang="en-US" sz="2000" kern="1200" dirty="0" smtClean="0"/>
            <a:t>pragmatists</a:t>
          </a:r>
          <a:endParaRPr lang="en-US" sz="2000" kern="1200" dirty="0"/>
        </a:p>
      </dsp:txBody>
      <dsp:txXfrm>
        <a:off x="434464" y="28339"/>
        <a:ext cx="1951053" cy="910903"/>
      </dsp:txXfrm>
    </dsp:sp>
    <dsp:sp modelId="{BC7E8881-B291-B04D-B1C4-3A38F4AC6FCF}">
      <dsp:nvSpPr>
        <dsp:cNvPr id="0" name=""/>
        <dsp:cNvSpPr/>
      </dsp:nvSpPr>
      <dsp:spPr>
        <a:xfrm rot="5400000">
          <a:off x="1228569" y="991770"/>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279367" y="1028055"/>
        <a:ext cx="261247" cy="253989"/>
      </dsp:txXfrm>
    </dsp:sp>
    <dsp:sp modelId="{DE254667-ED5B-9E42-B713-C5D31EEC6B40}">
      <dsp:nvSpPr>
        <dsp:cNvPr id="0" name=""/>
        <dsp:cNvSpPr/>
      </dsp:nvSpPr>
      <dsp:spPr>
        <a:xfrm>
          <a:off x="406125" y="1451371"/>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Tutor-led</a:t>
          </a:r>
        </a:p>
        <a:p>
          <a:pPr lvl="0" algn="ctr" defTabSz="666750">
            <a:lnSpc>
              <a:spcPct val="90000"/>
            </a:lnSpc>
            <a:spcBef>
              <a:spcPct val="0"/>
            </a:spcBef>
            <a:spcAft>
              <a:spcPct val="35000"/>
            </a:spcAft>
          </a:pPr>
          <a:r>
            <a:rPr lang="en-US" sz="1500" kern="1200" dirty="0" smtClean="0"/>
            <a:t>Pedagogy –led</a:t>
          </a:r>
        </a:p>
        <a:p>
          <a:pPr lvl="0" algn="ctr" defTabSz="666750">
            <a:lnSpc>
              <a:spcPct val="90000"/>
            </a:lnSpc>
            <a:spcBef>
              <a:spcPct val="0"/>
            </a:spcBef>
            <a:spcAft>
              <a:spcPct val="35000"/>
            </a:spcAft>
          </a:pPr>
          <a:r>
            <a:rPr lang="en-US" sz="1500" kern="1200" dirty="0" smtClean="0"/>
            <a:t>Institution-led</a:t>
          </a:r>
          <a:endParaRPr lang="en-US" sz="1500" kern="1200" dirty="0"/>
        </a:p>
      </dsp:txBody>
      <dsp:txXfrm>
        <a:off x="434464" y="1479710"/>
        <a:ext cx="1951053" cy="910903"/>
      </dsp:txXfrm>
    </dsp:sp>
    <dsp:sp modelId="{0831BB6A-670F-AC4D-8C8D-F631242ABB9C}">
      <dsp:nvSpPr>
        <dsp:cNvPr id="0" name=""/>
        <dsp:cNvSpPr/>
      </dsp:nvSpPr>
      <dsp:spPr>
        <a:xfrm rot="5318410">
          <a:off x="1245744" y="2443142"/>
          <a:ext cx="362945"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295302" y="2479390"/>
        <a:ext cx="261247" cy="254062"/>
      </dsp:txXfrm>
    </dsp:sp>
    <dsp:sp modelId="{F0A13B1C-BCBB-B84D-A00D-F33E80CFCDE6}">
      <dsp:nvSpPr>
        <dsp:cNvPr id="0" name=""/>
        <dsp:cNvSpPr/>
      </dsp:nvSpPr>
      <dsp:spPr>
        <a:xfrm>
          <a:off x="440578" y="2902743"/>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Staff have confidence to experiment with activities and tools</a:t>
          </a:r>
          <a:endParaRPr lang="en-US" sz="1600" kern="1200" dirty="0"/>
        </a:p>
      </dsp:txBody>
      <dsp:txXfrm>
        <a:off x="468917" y="2931082"/>
        <a:ext cx="1951053" cy="910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527536" y="653"/>
          <a:ext cx="1915193" cy="9043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intensive and specialist enthusiasts</a:t>
          </a:r>
          <a:endParaRPr lang="en-US" sz="1700" kern="1200" dirty="0"/>
        </a:p>
      </dsp:txBody>
      <dsp:txXfrm>
        <a:off x="554023" y="27140"/>
        <a:ext cx="1862219" cy="851356"/>
      </dsp:txXfrm>
    </dsp:sp>
    <dsp:sp modelId="{BC7E8881-B291-B04D-B1C4-3A38F4AC6FCF}">
      <dsp:nvSpPr>
        <dsp:cNvPr id="0" name=""/>
        <dsp:cNvSpPr/>
      </dsp:nvSpPr>
      <dsp:spPr>
        <a:xfrm rot="5400000">
          <a:off x="1303711" y="929173"/>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54509" y="965458"/>
        <a:ext cx="261247" cy="253989"/>
      </dsp:txXfrm>
    </dsp:sp>
    <dsp:sp modelId="{DE254667-ED5B-9E42-B713-C5D31EEC6B40}">
      <dsp:nvSpPr>
        <dsp:cNvPr id="0" name=""/>
        <dsp:cNvSpPr/>
      </dsp:nvSpPr>
      <dsp:spPr>
        <a:xfrm>
          <a:off x="527985" y="1388774"/>
          <a:ext cx="1914294" cy="102952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Learner-led</a:t>
          </a:r>
        </a:p>
        <a:p>
          <a:pPr lvl="0" algn="ctr" defTabSz="889000">
            <a:lnSpc>
              <a:spcPct val="90000"/>
            </a:lnSpc>
            <a:spcBef>
              <a:spcPct val="0"/>
            </a:spcBef>
            <a:spcAft>
              <a:spcPct val="35000"/>
            </a:spcAft>
          </a:pPr>
          <a:r>
            <a:rPr lang="en-US" sz="2000" kern="1200" dirty="0" smtClean="0"/>
            <a:t>Technology-led</a:t>
          </a:r>
          <a:endParaRPr lang="en-US" sz="2000" kern="1200" dirty="0"/>
        </a:p>
      </dsp:txBody>
      <dsp:txXfrm>
        <a:off x="558139" y="1418928"/>
        <a:ext cx="1853986" cy="969217"/>
      </dsp:txXfrm>
    </dsp:sp>
    <dsp:sp modelId="{0831BB6A-670F-AC4D-8C8D-F631242ABB9C}">
      <dsp:nvSpPr>
        <dsp:cNvPr id="0" name=""/>
        <dsp:cNvSpPr/>
      </dsp:nvSpPr>
      <dsp:spPr>
        <a:xfrm rot="5400000">
          <a:off x="1303711" y="2442489"/>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54509" y="2478774"/>
        <a:ext cx="261247" cy="253989"/>
      </dsp:txXfrm>
    </dsp:sp>
    <dsp:sp modelId="{F0A13B1C-BCBB-B84D-A00D-F33E80CFCDE6}">
      <dsp:nvSpPr>
        <dsp:cNvPr id="0" name=""/>
        <dsp:cNvSpPr/>
      </dsp:nvSpPr>
      <dsp:spPr>
        <a:xfrm>
          <a:off x="548828" y="2902090"/>
          <a:ext cx="1872609"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Social digital literacy practices are valued and new practices made explicit</a:t>
          </a:r>
          <a:endParaRPr lang="en-US" sz="1400" kern="1200" dirty="0"/>
        </a:p>
      </dsp:txBody>
      <dsp:txXfrm>
        <a:off x="577167" y="2930429"/>
        <a:ext cx="1815931" cy="9109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07123-D7A0-6F4B-A221-0D636609E555}">
      <dsp:nvSpPr>
        <dsp:cNvPr id="0" name=""/>
        <dsp:cNvSpPr/>
      </dsp:nvSpPr>
      <dsp:spPr>
        <a:xfrm>
          <a:off x="2322634" y="0"/>
          <a:ext cx="1548423" cy="967500"/>
        </a:xfrm>
        <a:prstGeom prst="trapezoid">
          <a:avLst>
            <a:gd name="adj" fmla="val 80022"/>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attributes</a:t>
          </a:r>
          <a:endParaRPr lang="en-US" sz="2800" b="0" kern="1200" dirty="0"/>
        </a:p>
      </dsp:txBody>
      <dsp:txXfrm>
        <a:off x="2322634" y="0"/>
        <a:ext cx="1548423" cy="967500"/>
      </dsp:txXfrm>
    </dsp:sp>
    <dsp:sp modelId="{9BA1C529-0208-1F49-9BCF-BC0CD357D5FA}">
      <dsp:nvSpPr>
        <dsp:cNvPr id="0" name=""/>
        <dsp:cNvSpPr/>
      </dsp:nvSpPr>
      <dsp:spPr>
        <a:xfrm>
          <a:off x="1548423" y="967500"/>
          <a:ext cx="3096846" cy="967500"/>
        </a:xfrm>
        <a:prstGeom prst="trapezoid">
          <a:avLst>
            <a:gd name="adj" fmla="val 80022"/>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practices</a:t>
          </a:r>
          <a:endParaRPr lang="en-US" sz="2800" b="0" kern="1200" dirty="0"/>
        </a:p>
      </dsp:txBody>
      <dsp:txXfrm>
        <a:off x="2090371" y="967500"/>
        <a:ext cx="2012949" cy="967500"/>
      </dsp:txXfrm>
    </dsp:sp>
    <dsp:sp modelId="{F0275A94-9345-1547-B423-522B1F942DA1}">
      <dsp:nvSpPr>
        <dsp:cNvPr id="0" name=""/>
        <dsp:cNvSpPr/>
      </dsp:nvSpPr>
      <dsp:spPr>
        <a:xfrm>
          <a:off x="774211" y="1935000"/>
          <a:ext cx="4645269" cy="967500"/>
        </a:xfrm>
        <a:prstGeom prst="trapezoid">
          <a:avLst>
            <a:gd name="adj" fmla="val 80022"/>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skills</a:t>
          </a:r>
          <a:endParaRPr lang="en-US" sz="2800" b="0" kern="1200" dirty="0"/>
        </a:p>
      </dsp:txBody>
      <dsp:txXfrm>
        <a:off x="1587133" y="1935000"/>
        <a:ext cx="3019424" cy="967500"/>
      </dsp:txXfrm>
    </dsp:sp>
    <dsp:sp modelId="{06325493-725C-E541-A47D-A4B314B74C41}">
      <dsp:nvSpPr>
        <dsp:cNvPr id="0" name=""/>
        <dsp:cNvSpPr/>
      </dsp:nvSpPr>
      <dsp:spPr>
        <a:xfrm>
          <a:off x="0" y="2902500"/>
          <a:ext cx="6193692" cy="967500"/>
        </a:xfrm>
        <a:prstGeom prst="trapezoid">
          <a:avLst>
            <a:gd name="adj" fmla="val 80022"/>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access</a:t>
          </a:r>
          <a:endParaRPr lang="en-US" sz="2800" b="0" kern="1200" dirty="0"/>
        </a:p>
      </dsp:txBody>
      <dsp:txXfrm>
        <a:off x="1083896" y="2902500"/>
        <a:ext cx="4025899" cy="9675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1100" dirty="0">
              <a:solidFill>
                <a:srgbClr val="2C3841"/>
              </a:solidFill>
              <a:latin typeface="Corbel"/>
              <a:cs typeface="Corbe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0BF4E53-F32D-E643-8E4A-00EAFEAC0BDF}" type="datetimeFigureOut">
              <a:rPr lang="en-US" sz="1100" smtClean="0">
                <a:solidFill>
                  <a:srgbClr val="2C3841"/>
                </a:solidFill>
                <a:latin typeface="Corbel"/>
                <a:cs typeface="Corbel"/>
              </a:rPr>
              <a:pPr/>
              <a:t>01/04/2015</a:t>
            </a:fld>
            <a:endParaRPr lang="en-GB" sz="1100" dirty="0">
              <a:solidFill>
                <a:srgbClr val="2C3841"/>
              </a:solidFill>
              <a:latin typeface="Corbel"/>
              <a:cs typeface="Corbe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1100" dirty="0">
              <a:solidFill>
                <a:srgbClr val="2C3841"/>
              </a:solidFill>
              <a:latin typeface="Corbel"/>
              <a:cs typeface="Corbe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C3291-B1ED-4249-AE87-332ED060E6C6}" type="slidenum">
              <a:rPr lang="en-GB" sz="1100" b="1" smtClean="0">
                <a:solidFill>
                  <a:srgbClr val="2C3841"/>
                </a:solidFill>
                <a:latin typeface="Corbel"/>
                <a:cs typeface="Corbel"/>
              </a:rPr>
              <a:pPr/>
              <a:t>‹#›</a:t>
            </a:fld>
            <a:endParaRPr lang="en-GB" sz="1100" b="1" dirty="0">
              <a:solidFill>
                <a:srgbClr val="2C3841"/>
              </a:solidFill>
              <a:latin typeface="Corbel"/>
              <a:cs typeface="Corbel"/>
            </a:endParaRPr>
          </a:p>
        </p:txBody>
      </p:sp>
    </p:spTree>
    <p:extLst>
      <p:ext uri="{BB962C8B-B14F-4D97-AF65-F5344CB8AC3E}">
        <p14:creationId xmlns:p14="http://schemas.microsoft.com/office/powerpoint/2010/main" val="1802317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100">
                <a:solidFill>
                  <a:srgbClr val="2C3841"/>
                </a:solidFill>
                <a:latin typeface="Corbel"/>
                <a:cs typeface="Corbel"/>
              </a:defRPr>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100">
                <a:solidFill>
                  <a:srgbClr val="2C3841"/>
                </a:solidFill>
                <a:latin typeface="Corbel"/>
                <a:cs typeface="Corbel"/>
              </a:defRPr>
            </a:lvl1pPr>
          </a:lstStyle>
          <a:p>
            <a:fld id="{46529CBB-F0FF-9842-BA64-0F347ABD5093}" type="datetimeFigureOut">
              <a:rPr lang="en-US" smtClean="0"/>
              <a:pPr/>
              <a:t>01/04/2015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100">
                <a:solidFill>
                  <a:srgbClr val="2C3841"/>
                </a:solidFill>
                <a:latin typeface="Corbel"/>
                <a:cs typeface="Corbel"/>
              </a:defRPr>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100" b="1">
                <a:latin typeface="Corbel"/>
                <a:cs typeface="Corbel"/>
              </a:defRPr>
            </a:lvl1pPr>
          </a:lstStyle>
          <a:p>
            <a:fld id="{6B37C837-5377-6648-AD34-4D4FC0F568FB}" type="slidenum">
              <a:rPr lang="en-GB" smtClean="0"/>
              <a:pPr/>
              <a:t>‹#›</a:t>
            </a:fld>
            <a:endParaRPr lang="en-GB" dirty="0"/>
          </a:p>
        </p:txBody>
      </p:sp>
    </p:spTree>
    <p:extLst>
      <p:ext uri="{BB962C8B-B14F-4D97-AF65-F5344CB8AC3E}">
        <p14:creationId xmlns:p14="http://schemas.microsoft.com/office/powerpoint/2010/main" val="36375837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rgbClr val="2C3841"/>
        </a:solidFill>
        <a:latin typeface="Corbel"/>
        <a:ea typeface="+mn-ea"/>
        <a:cs typeface="Corbel"/>
      </a:defRPr>
    </a:lvl1pPr>
    <a:lvl2pPr marL="457200" algn="l" defTabSz="457200" rtl="0" eaLnBrk="1" latinLnBrk="0" hangingPunct="1">
      <a:defRPr sz="1200" kern="1200">
        <a:solidFill>
          <a:srgbClr val="2C3841"/>
        </a:solidFill>
        <a:latin typeface="Corbel"/>
        <a:ea typeface="+mn-ea"/>
        <a:cs typeface="Corbel"/>
      </a:defRPr>
    </a:lvl2pPr>
    <a:lvl3pPr marL="914400" algn="l" defTabSz="457200" rtl="0" eaLnBrk="1" latinLnBrk="0" hangingPunct="1">
      <a:defRPr sz="1200" kern="1200">
        <a:solidFill>
          <a:srgbClr val="2C3841"/>
        </a:solidFill>
        <a:latin typeface="Corbel"/>
        <a:ea typeface="+mn-ea"/>
        <a:cs typeface="Corbel"/>
      </a:defRPr>
    </a:lvl3pPr>
    <a:lvl4pPr marL="1371600" algn="l" defTabSz="457200" rtl="0" eaLnBrk="1" latinLnBrk="0" hangingPunct="1">
      <a:defRPr sz="1200" kern="1200">
        <a:solidFill>
          <a:srgbClr val="2C3841"/>
        </a:solidFill>
        <a:latin typeface="Corbel"/>
        <a:ea typeface="+mn-ea"/>
        <a:cs typeface="Corbel"/>
      </a:defRPr>
    </a:lvl4pPr>
    <a:lvl5pPr marL="1828800" algn="l" defTabSz="457200" rtl="0" eaLnBrk="1" latinLnBrk="0" hangingPunct="1">
      <a:defRPr sz="1200" kern="1200">
        <a:solidFill>
          <a:srgbClr val="2C3841"/>
        </a:solidFill>
        <a:latin typeface="Corbel"/>
        <a:ea typeface="+mn-ea"/>
        <a:cs typeface="Corbe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2C3841"/>
              </a:solidFil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a:t>
            </a:fld>
            <a:endParaRPr lang="en-GB"/>
          </a:p>
        </p:txBody>
      </p:sp>
    </p:spTree>
    <p:extLst>
      <p:ext uri="{BB962C8B-B14F-4D97-AF65-F5344CB8AC3E}">
        <p14:creationId xmlns:p14="http://schemas.microsoft.com/office/powerpoint/2010/main" val="381532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2C3841"/>
                </a:solidFill>
                <a:effectLst/>
              </a:rPr>
              <a:t>P.S. The only thing young learners seem to unanimous about enjoying through technology is gaming. They like the challenge, competition, realism and interactivity (</a:t>
            </a:r>
            <a:r>
              <a:rPr lang="en-US" sz="1800" kern="1200" dirty="0" err="1" smtClean="0">
                <a:solidFill>
                  <a:srgbClr val="2C3841"/>
                </a:solidFill>
                <a:effectLst/>
              </a:rPr>
              <a:t>Douch</a:t>
            </a:r>
            <a:r>
              <a:rPr lang="en-US" sz="1800" kern="1200" dirty="0" smtClean="0">
                <a:solidFill>
                  <a:srgbClr val="2C3841"/>
                </a:solidFill>
                <a:effectLst/>
              </a:rPr>
              <a:t>, </a:t>
            </a:r>
            <a:r>
              <a:rPr lang="en-US" sz="1800" kern="1200" dirty="0" err="1" smtClean="0">
                <a:solidFill>
                  <a:srgbClr val="2C3841"/>
                </a:solidFill>
                <a:effectLst/>
              </a:rPr>
              <a:t>Attewell</a:t>
            </a:r>
            <a:r>
              <a:rPr lang="en-US" sz="1800" kern="1200" dirty="0" smtClean="0">
                <a:solidFill>
                  <a:srgbClr val="2C3841"/>
                </a:solidFill>
                <a:effectLst/>
              </a:rPr>
              <a:t> and Dawson for MOLENET)</a:t>
            </a:r>
          </a:p>
          <a:p>
            <a:endParaRPr lang="en-GB" sz="18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10</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2C3841"/>
                </a:solidFill>
                <a:effectLst/>
                <a:latin typeface="Corbel"/>
                <a:ea typeface="+mn-ea"/>
                <a:cs typeface="Corbel"/>
              </a:rPr>
              <a:t>Overall, we found little quality research investigating learner experiences and expectations, with a notable decrease in relevant reports in the past five years. </a:t>
            </a:r>
          </a:p>
          <a:p>
            <a:endParaRPr lang="en-GB" sz="1200" kern="1200" dirty="0" smtClean="0">
              <a:solidFill>
                <a:srgbClr val="2C3841"/>
              </a:solidFill>
              <a:effectLst/>
              <a:latin typeface="Corbel"/>
              <a:ea typeface="+mn-ea"/>
              <a:cs typeface="Corbe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11</a:t>
            </a:fld>
            <a:endParaRPr lang="en-GB" dirty="0"/>
          </a:p>
        </p:txBody>
      </p:sp>
    </p:spTree>
    <p:extLst>
      <p:ext uri="{BB962C8B-B14F-4D97-AF65-F5344CB8AC3E}">
        <p14:creationId xmlns:p14="http://schemas.microsoft.com/office/powerpoint/2010/main" val="78631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Each table has been allocated one ‘group’ of learners to consider</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Bear in mind FELTAG recommendations from 50% online. What’s going to be the experience for these different ‘groups</a:t>
            </a:r>
            <a:r>
              <a:rPr lang="en-GB" sz="1200" kern="1200" baseline="0" dirty="0" smtClean="0">
                <a:solidFill>
                  <a:srgbClr val="2C3841"/>
                </a:solidFill>
                <a:effectLst/>
                <a:latin typeface="Corbel"/>
                <a:ea typeface="+mn-ea"/>
                <a:cs typeface="Corbel"/>
              </a:rPr>
              <a:t>’ of learners </a:t>
            </a:r>
            <a:r>
              <a:rPr lang="en-GB" sz="1200" kern="1200" dirty="0" smtClean="0">
                <a:solidFill>
                  <a:srgbClr val="2C3841"/>
                </a:solidFill>
                <a:effectLst/>
                <a:latin typeface="Corbel"/>
                <a:ea typeface="+mn-ea"/>
                <a:cs typeface="Corbel"/>
              </a:rPr>
              <a:t>if 50% is online?</a:t>
            </a:r>
          </a:p>
          <a:p>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FLIPCHARTS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Example</a:t>
            </a:r>
            <a:r>
              <a:rPr lang="en-GB" sz="1200" kern="1200" baseline="0" dirty="0" smtClean="0">
                <a:solidFill>
                  <a:srgbClr val="2C3841"/>
                </a:solidFill>
                <a:effectLst/>
                <a:latin typeface="Corbel"/>
                <a:ea typeface="+mn-ea"/>
                <a:cs typeface="Corbel"/>
              </a:rPr>
              <a:t>s of good ideas that have come up from previous groups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rgbClr val="2C3841"/>
                </a:solidFill>
                <a:effectLst/>
                <a:latin typeface="Corbel"/>
                <a:ea typeface="+mn-ea"/>
                <a:cs typeface="Corbel"/>
              </a:rPr>
              <a:t>Vulnerable and unconnected are best supported when you explain why, how technology can make their learning more effective and efficient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rgbClr val="2C3841"/>
                </a:solidFill>
                <a:effectLst/>
                <a:latin typeface="Corbel"/>
                <a:ea typeface="+mn-ea"/>
                <a:cs typeface="Corbel"/>
              </a:rPr>
              <a:t>Intensive and specialist are challenged by restrictive IT policies </a:t>
            </a:r>
            <a:endParaRPr lang="en-GB" sz="1200" kern="1200" dirty="0" smtClean="0">
              <a:solidFill>
                <a:srgbClr val="2C3841"/>
              </a:solidFill>
              <a:effectLst/>
              <a:latin typeface="Corbel"/>
              <a:ea typeface="+mn-ea"/>
              <a:cs typeface="Corbel"/>
            </a:endParaRPr>
          </a:p>
          <a:p>
            <a:endParaRPr lang="en-GB" sz="1200" kern="1200" dirty="0">
              <a:solidFill>
                <a:srgbClr val="2C3841"/>
              </a:solidFill>
              <a:effectLst/>
              <a:latin typeface="Corbel"/>
              <a:ea typeface="+mn-ea"/>
              <a:cs typeface="Corbe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12</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13</a:t>
            </a:fld>
            <a:endParaRPr lang="en-GB" dirty="0"/>
          </a:p>
        </p:txBody>
      </p:sp>
    </p:spTree>
    <p:extLst>
      <p:ext uri="{BB962C8B-B14F-4D97-AF65-F5344CB8AC3E}">
        <p14:creationId xmlns:p14="http://schemas.microsoft.com/office/powerpoint/2010/main" val="245688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081587" cy="2859087"/>
          </a:xfrm>
        </p:spPr>
      </p:sp>
      <p:sp>
        <p:nvSpPr>
          <p:cNvPr id="3" name="Notes Placeholder 2"/>
          <p:cNvSpPr>
            <a:spLocks noGrp="1"/>
          </p:cNvSpPr>
          <p:nvPr>
            <p:ph type="body" idx="1"/>
          </p:nvPr>
        </p:nvSpPr>
        <p:spPr>
          <a:xfrm>
            <a:off x="679768" y="3815587"/>
            <a:ext cx="5683028" cy="5815054"/>
          </a:xfrm>
        </p:spPr>
        <p:txBody>
          <a:bodyPr/>
          <a:lstStyle/>
          <a:p>
            <a:r>
              <a:rPr lang="en-GB" sz="1200" kern="1200" dirty="0" smtClean="0">
                <a:solidFill>
                  <a:srgbClr val="2C3841"/>
                </a:solidFill>
                <a:effectLst/>
                <a:latin typeface="Corbel"/>
                <a:ea typeface="+mn-ea"/>
                <a:cs typeface="Corbel"/>
              </a:rPr>
              <a:t>The most striking feature of the Further Education and Skills sector is its diversity - in qualifications, places and modes of learning, and the learners themselves. Some organisations, colleges and lecturers are responding with enthusiasm to the digital age, with many examples of creative uses of technology in the classroom. This diversity of educational contexts, learners and teaching practices combined with little formal evaluation of learners’ experiences, makes it difficult to interpret and learn from the many case studies that are shared in the sector. Our approach has been to make use of frameworks and findings based on trustworthy research and then to illustrate these with stories and quotes from the case studies. The sector reports were largely used to set the research in context.</a:t>
            </a:r>
          </a:p>
          <a:p>
            <a:endParaRPr lang="en-GB" sz="1200" kern="1200" dirty="0" smtClean="0">
              <a:solidFill>
                <a:srgbClr val="2C3841"/>
              </a:solidFill>
              <a:effectLst/>
              <a:latin typeface="Corbel"/>
              <a:ea typeface="+mn-ea"/>
              <a:cs typeface="Corbel"/>
            </a:endParaRPr>
          </a:p>
          <a:p>
            <a:endParaRPr lang="en-GB" dirty="0" smtClean="0"/>
          </a:p>
          <a:p>
            <a:endParaRPr lang="en-GB" dirty="0" smtClean="0"/>
          </a:p>
          <a:p>
            <a:r>
              <a:rPr lang="en-GB" dirty="0" smtClean="0"/>
              <a:t>Photo stolen from </a:t>
            </a:r>
            <a:r>
              <a:rPr lang="en-US" dirty="0" smtClean="0"/>
              <a:t>http://</a:t>
            </a:r>
            <a:r>
              <a:rPr lang="en-US" dirty="0" err="1" smtClean="0"/>
              <a:t>www.telegraph.co.uk</a:t>
            </a:r>
            <a:r>
              <a:rPr lang="en-US" dirty="0" smtClean="0"/>
              <a:t>/education/</a:t>
            </a:r>
            <a:r>
              <a:rPr lang="en-US" dirty="0" err="1" smtClean="0"/>
              <a:t>universityeducation</a:t>
            </a:r>
            <a:r>
              <a:rPr lang="en-US" dirty="0" smtClean="0"/>
              <a:t>/universities-and-colleges/9981664/</a:t>
            </a:r>
            <a:r>
              <a:rPr lang="en-US" dirty="0" err="1" smtClean="0"/>
              <a:t>Coleg</a:t>
            </a:r>
            <a:r>
              <a:rPr lang="en-US" dirty="0" smtClean="0"/>
              <a:t>-Sir-Gar-Carmarthenshire-College-</a:t>
            </a:r>
            <a:r>
              <a:rPr lang="en-US" dirty="0" err="1" smtClean="0"/>
              <a:t>guide.html</a:t>
            </a: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2</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600" b="0" i="0" u="none" strike="noStrike" kern="1200" dirty="0" smtClean="0">
                <a:solidFill>
                  <a:srgbClr val="2C3841"/>
                </a:solidFill>
                <a:effectLst/>
              </a:rPr>
              <a:t>We tried a number of search terms;</a:t>
            </a:r>
            <a:r>
              <a:rPr lang="en-GB" sz="1600" b="0" i="0" u="none" strike="noStrike" kern="1200" baseline="0" dirty="0" smtClean="0">
                <a:solidFill>
                  <a:srgbClr val="2C3841"/>
                </a:solidFill>
                <a:effectLst/>
              </a:rPr>
              <a:t> the ones that</a:t>
            </a:r>
            <a:r>
              <a:rPr lang="en-GB" sz="1600" b="0" i="0" u="none" strike="noStrike" kern="1200" dirty="0" smtClean="0">
                <a:solidFill>
                  <a:srgbClr val="2C3841"/>
                </a:solidFill>
                <a:effectLst/>
              </a:rPr>
              <a:t> turned up hits were: </a:t>
            </a:r>
            <a:endParaRPr lang="en-GB" sz="1600" b="0" dirty="0" smtClean="0">
              <a:effectLst/>
            </a:endParaRPr>
          </a:p>
          <a:p>
            <a:pPr rtl="0"/>
            <a:r>
              <a:rPr lang="en-GB" sz="1600" b="0" i="0" u="none" strike="noStrike" kern="1200" dirty="0" smtClean="0">
                <a:solidFill>
                  <a:srgbClr val="2C3841"/>
                </a:solidFill>
                <a:effectLst/>
              </a:rPr>
              <a:t>further education/FE AND technology/IT (or “ILT” Information and Learning Technology, as</a:t>
            </a:r>
            <a:r>
              <a:rPr lang="en-GB" sz="1600" b="0" i="0" u="none" strike="noStrike" kern="1200" baseline="0" dirty="0" smtClean="0">
                <a:solidFill>
                  <a:srgbClr val="2C3841"/>
                </a:solidFill>
                <a:effectLst/>
              </a:rPr>
              <a:t> we found out in the previous </a:t>
            </a:r>
            <a:r>
              <a:rPr lang="en-GB" sz="1600" b="0" i="0" u="none" strike="noStrike" kern="1200" baseline="0" dirty="0" err="1" smtClean="0">
                <a:solidFill>
                  <a:srgbClr val="2C3841"/>
                </a:solidFill>
                <a:effectLst/>
              </a:rPr>
              <a:t>Jisc</a:t>
            </a:r>
            <a:r>
              <a:rPr lang="en-GB" sz="1600" b="0" i="0" u="none" strike="noStrike" kern="1200" baseline="0" dirty="0" smtClean="0">
                <a:solidFill>
                  <a:srgbClr val="2C3841"/>
                </a:solidFill>
                <a:effectLst/>
              </a:rPr>
              <a:t> experts’ meeting that i</a:t>
            </a:r>
            <a:r>
              <a:rPr lang="en-GB" sz="1600" b="0" i="0" u="none" strike="noStrike" kern="1200" dirty="0" smtClean="0">
                <a:solidFill>
                  <a:srgbClr val="2C3841"/>
                </a:solidFill>
                <a:effectLst/>
              </a:rPr>
              <a:t>n FE, technology is often referred to like</a:t>
            </a:r>
            <a:r>
              <a:rPr lang="en-GB" sz="1600" b="0" i="0" u="none" strike="noStrike" kern="1200" baseline="0" dirty="0" smtClean="0">
                <a:solidFill>
                  <a:srgbClr val="2C3841"/>
                </a:solidFill>
                <a:effectLst/>
              </a:rPr>
              <a:t> this)</a:t>
            </a:r>
            <a:r>
              <a:rPr lang="en-GB" sz="1600" b="0" i="0" u="none" strike="noStrike" kern="1200" dirty="0" smtClean="0">
                <a:solidFill>
                  <a:srgbClr val="2C3841"/>
                </a:solidFill>
                <a:effectLst/>
              </a:rPr>
              <a:t>, post-compulsory education/VET/Vocational studies/A levels/apprentices AND digital environment/use/practices, VLE, learning technology</a:t>
            </a:r>
            <a:r>
              <a:rPr lang="en-GB" sz="1600" b="0" i="0" u="none" strike="noStrike" kern="1200" baseline="0" dirty="0" smtClean="0">
                <a:solidFill>
                  <a:srgbClr val="2C3841"/>
                </a:solidFill>
                <a:effectLst/>
              </a:rPr>
              <a:t> or any combination of these terms.</a:t>
            </a:r>
          </a:p>
          <a:p>
            <a:pPr rtl="0"/>
            <a:r>
              <a:rPr lang="en-GB" sz="1600" b="0" i="0" u="none" strike="noStrike" kern="1200" baseline="0" dirty="0" smtClean="0">
                <a:solidFill>
                  <a:srgbClr val="2C3841"/>
                </a:solidFill>
                <a:effectLst/>
              </a:rPr>
              <a:t>In addition to searching these, we scanned bibliographies of articles found and their citations.</a:t>
            </a:r>
          </a:p>
          <a:p>
            <a:pPr rtl="0"/>
            <a:r>
              <a:rPr lang="en-GB" sz="1600" b="0" i="0" u="none" strike="noStrike" kern="1200" baseline="0" dirty="0" smtClean="0">
                <a:solidFill>
                  <a:srgbClr val="2C3841"/>
                </a:solidFill>
                <a:effectLst/>
              </a:rPr>
              <a:t>We also searched the content pages of relevant journals in the field.</a:t>
            </a:r>
          </a:p>
          <a:p>
            <a:pPr rtl="0"/>
            <a:r>
              <a:rPr lang="en-GB" sz="1600" b="0" i="0" u="none" strike="noStrike" kern="1200" baseline="0" dirty="0" smtClean="0">
                <a:solidFill>
                  <a:srgbClr val="2C3841"/>
                </a:solidFill>
                <a:effectLst/>
              </a:rPr>
              <a:t>We search for reports at the websites of several organizations and we included the </a:t>
            </a:r>
            <a:r>
              <a:rPr lang="en-GB" sz="1600" b="0" i="0" u="none" strike="noStrike" kern="1200" baseline="0" dirty="0" err="1" smtClean="0">
                <a:solidFill>
                  <a:srgbClr val="2C3841"/>
                </a:solidFill>
                <a:effectLst/>
              </a:rPr>
              <a:t>ofsted</a:t>
            </a:r>
            <a:r>
              <a:rPr lang="en-GB" sz="1600" b="0" i="0" u="none" strike="noStrike" kern="1200" baseline="0" dirty="0" smtClean="0">
                <a:solidFill>
                  <a:srgbClr val="2C3841"/>
                </a:solidFill>
                <a:effectLst/>
              </a:rPr>
              <a:t> reports.</a:t>
            </a:r>
          </a:p>
          <a:p>
            <a:pPr rtl="0"/>
            <a:r>
              <a:rPr lang="en-GB" sz="1600" b="0" i="0" u="none" strike="noStrike" kern="1200" baseline="0" dirty="0" smtClean="0">
                <a:solidFill>
                  <a:srgbClr val="2C3841"/>
                </a:solidFill>
                <a:effectLst/>
              </a:rPr>
              <a:t>Regarding the institutional documents, we contacted individually all the colleges that had expressed an initial interest in the study (or offered to share relevant documents) – I must say that some also suggested some relevant reports.</a:t>
            </a:r>
            <a:endParaRPr lang="en-GB" sz="1600"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3</a:t>
            </a:fld>
            <a:endParaRPr lang="en-GB" dirty="0"/>
          </a:p>
        </p:txBody>
      </p:sp>
    </p:spTree>
    <p:extLst>
      <p:ext uri="{BB962C8B-B14F-4D97-AF65-F5344CB8AC3E}">
        <p14:creationId xmlns:p14="http://schemas.microsoft.com/office/powerpoint/2010/main" val="293496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789612" cy="3257550"/>
          </a:xfrm>
        </p:spPr>
      </p:sp>
      <p:sp>
        <p:nvSpPr>
          <p:cNvPr id="3" name="Notes Placeholder 2"/>
          <p:cNvSpPr>
            <a:spLocks noGrp="1"/>
          </p:cNvSpPr>
          <p:nvPr>
            <p:ph type="body" idx="1"/>
          </p:nvPr>
        </p:nvSpPr>
        <p:spPr>
          <a:xfrm>
            <a:off x="441659" y="4146310"/>
            <a:ext cx="5987278" cy="528227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Nothing more recent?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aseline="0" dirty="0" smtClean="0"/>
          </a:p>
          <a:p>
            <a:r>
              <a:rPr lang="en-GB" sz="1600" dirty="0" smtClean="0"/>
              <a:t>However: I</a:t>
            </a:r>
            <a:r>
              <a:rPr lang="en-GB" sz="1600" baseline="0" dirty="0" smtClean="0"/>
              <a:t> need to highlight some of the best stuff that we found:</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rgbClr val="2C3841"/>
                </a:solidFill>
                <a:effectLst/>
              </a:rPr>
              <a:t>-The Literacies for Learning</a:t>
            </a:r>
            <a:r>
              <a:rPr lang="en-GB" sz="1600" b="0" i="0" kern="1200" baseline="0" dirty="0" smtClean="0">
                <a:solidFill>
                  <a:srgbClr val="2C3841"/>
                </a:solidFill>
                <a:effectLst/>
              </a:rPr>
              <a:t> project in FE</a:t>
            </a:r>
            <a:r>
              <a:rPr lang="en-GB" sz="1600" b="0" i="0" kern="1200" dirty="0" smtClean="0">
                <a:solidFill>
                  <a:srgbClr val="2C3841"/>
                </a:solidFill>
                <a:effectLst/>
              </a:rPr>
              <a:t> </a:t>
            </a:r>
            <a:r>
              <a:rPr lang="en-GB" sz="1600" dirty="0" smtClean="0"/>
              <a:t>(from the Universities</a:t>
            </a:r>
            <a:r>
              <a:rPr lang="en-GB" sz="1600" baseline="0" dirty="0" smtClean="0"/>
              <a:t> of </a:t>
            </a:r>
            <a:r>
              <a:rPr lang="en-GB" sz="1600" dirty="0" smtClean="0"/>
              <a:t>Lancaster and Stirling)</a:t>
            </a:r>
            <a:r>
              <a:rPr lang="en-GB" sz="1600" baseline="0" dirty="0" smtClean="0"/>
              <a:t> </a:t>
            </a:r>
            <a:r>
              <a:rPr lang="en-GB" sz="1600" b="0" i="0" kern="1200" dirty="0" smtClean="0">
                <a:solidFill>
                  <a:srgbClr val="2C3841"/>
                </a:solidFill>
                <a:effectLst/>
              </a:rPr>
              <a:t>that focused on the use, refinement and diversification of literacy practices as students participate in Further Education courses, (and ran from 2003</a:t>
            </a:r>
            <a:r>
              <a:rPr lang="en-GB" sz="1600" b="0" i="0" kern="1200" baseline="0" dirty="0" smtClean="0">
                <a:solidFill>
                  <a:srgbClr val="2C3841"/>
                </a:solidFill>
                <a:effectLst/>
              </a:rPr>
              <a:t> to </a:t>
            </a:r>
            <a:r>
              <a:rPr lang="en-GB" sz="1600" b="0" i="0" kern="1200" dirty="0" smtClean="0">
                <a:solidFill>
                  <a:srgbClr val="2C3841"/>
                </a:solidFill>
                <a:effectLst/>
              </a:rPr>
              <a:t>2006): Main idea the successful negotiation</a:t>
            </a:r>
            <a:r>
              <a:rPr lang="en-GB" sz="1600" b="0" i="0" kern="1200" baseline="0" dirty="0" smtClean="0">
                <a:solidFill>
                  <a:srgbClr val="2C3841"/>
                </a:solidFill>
                <a:effectLst/>
              </a:rPr>
              <a:t> </a:t>
            </a:r>
            <a:r>
              <a:rPr lang="en-GB" sz="1600" b="0" i="0" kern="1200" dirty="0" smtClean="0">
                <a:solidFill>
                  <a:srgbClr val="2C3841"/>
                </a:solidFill>
                <a:effectLst/>
              </a:rPr>
              <a:t>between 'informal' vernacular literacy practices and more 'formal' literacies within the F.E. context</a:t>
            </a:r>
            <a:r>
              <a:rPr lang="en-GB" sz="1600" b="0" i="0" kern="1200" baseline="0" dirty="0" smtClean="0">
                <a:solidFill>
                  <a:srgbClr val="2C3841"/>
                </a:solidFill>
                <a:effectLst/>
              </a:rPr>
              <a:t> (with </a:t>
            </a:r>
            <a:r>
              <a:rPr lang="en-GB" sz="1600" b="0" i="0" kern="1200" dirty="0" smtClean="0">
                <a:solidFill>
                  <a:srgbClr val="2C3841"/>
                </a:solidFill>
                <a:effectLst/>
              </a:rPr>
              <a:t>research based upon a partnership between two universities and four further</a:t>
            </a:r>
            <a:r>
              <a:rPr lang="en-GB" sz="1600" b="0" i="0" kern="1200" baseline="0" dirty="0" smtClean="0">
                <a:solidFill>
                  <a:srgbClr val="2C3841"/>
                </a:solidFill>
                <a:effectLst/>
              </a:rPr>
              <a:t> </a:t>
            </a:r>
            <a:r>
              <a:rPr lang="en-GB" sz="1600" b="0" i="0" kern="1200" dirty="0" smtClean="0">
                <a:solidFill>
                  <a:srgbClr val="2C3841"/>
                </a:solidFill>
                <a:effectLst/>
              </a:rPr>
              <a:t>FE colleges).</a:t>
            </a:r>
          </a:p>
          <a:p>
            <a:r>
              <a:rPr lang="en-GB" sz="1600" b="0" i="0" kern="1200" dirty="0" smtClean="0">
                <a:solidFill>
                  <a:srgbClr val="2C3841"/>
                </a:solidFill>
                <a:effectLst/>
              </a:rPr>
              <a:t>-MOLENET (the Mobile</a:t>
            </a:r>
            <a:r>
              <a:rPr lang="en-GB" sz="1600" b="0" i="0" kern="1200" baseline="0" dirty="0" smtClean="0">
                <a:solidFill>
                  <a:srgbClr val="2C3841"/>
                </a:solidFill>
                <a:effectLst/>
              </a:rPr>
              <a:t> Learning Network)</a:t>
            </a:r>
            <a:r>
              <a:rPr lang="en-GB" sz="1600" b="0" i="0" kern="1200" dirty="0" smtClean="0">
                <a:solidFill>
                  <a:srgbClr val="2C3841"/>
                </a:solidFill>
                <a:effectLst/>
              </a:rPr>
              <a:t> was an initiative that funded and supported 104 projects involving approximately 40,000 learners (in Further Education colleges, specialist colleges and Schools</a:t>
            </a:r>
            <a:r>
              <a:rPr lang="en-GB" sz="1600" b="0" i="0" kern="1200" baseline="0" dirty="0" smtClean="0">
                <a:solidFill>
                  <a:srgbClr val="2C3841"/>
                </a:solidFill>
                <a:effectLst/>
              </a:rPr>
              <a:t>)</a:t>
            </a:r>
            <a:r>
              <a:rPr lang="en-GB" sz="1600" b="0" i="0" kern="1200" dirty="0" smtClean="0">
                <a:solidFill>
                  <a:srgbClr val="2C3841"/>
                </a:solidFill>
                <a:effectLst/>
              </a:rPr>
              <a:t> and 7,000 staff, over 3 years 2007-2010.</a:t>
            </a:r>
          </a:p>
          <a:p>
            <a:r>
              <a:rPr lang="en-GB" sz="1600" b="0" i="0" kern="1200" dirty="0" smtClean="0">
                <a:solidFill>
                  <a:srgbClr val="2C3841"/>
                </a:solidFill>
                <a:effectLst/>
              </a:rPr>
              <a:t>The Learning and Skills Council (now Skills Funding Agency) and consortia led by Further Education colleges have together invested over £16+ million in </a:t>
            </a:r>
            <a:r>
              <a:rPr lang="en-GB" sz="1600" b="0" i="0" kern="1200" dirty="0" err="1" smtClean="0">
                <a:solidFill>
                  <a:srgbClr val="2C3841"/>
                </a:solidFill>
                <a:effectLst/>
              </a:rPr>
              <a:t>MoLeNET</a:t>
            </a:r>
            <a:r>
              <a:rPr lang="en-GB" sz="1600" b="0" i="0" kern="1200" dirty="0" smtClean="0">
                <a:solidFill>
                  <a:srgbClr val="2C3841"/>
                </a:solidFill>
                <a:effectLst/>
              </a:rPr>
              <a:t>. During these 3 years, </a:t>
            </a:r>
            <a:r>
              <a:rPr lang="en-GB" sz="1600" b="0" i="0" kern="1200" dirty="0" err="1" smtClean="0">
                <a:solidFill>
                  <a:srgbClr val="2C3841"/>
                </a:solidFill>
                <a:effectLst/>
              </a:rPr>
              <a:t>MoLeNET</a:t>
            </a:r>
            <a:r>
              <a:rPr lang="en-GB" sz="1600" b="0" i="0" kern="1200" dirty="0" smtClean="0">
                <a:solidFill>
                  <a:srgbClr val="2C3841"/>
                </a:solidFill>
                <a:effectLst/>
              </a:rPr>
              <a:t> has funded projects involving 147 Colleges and 37 Schools. </a:t>
            </a:r>
            <a:r>
              <a:rPr lang="en-GB" dirty="0" smtClean="0"/>
              <a:t/>
            </a:r>
            <a:br>
              <a:rPr lang="en-GB" dirty="0" smtClean="0"/>
            </a:br>
            <a:endParaRPr lang="en-GB" b="0" dirty="0" smtClean="0">
              <a:effectLst/>
            </a:endParaRPr>
          </a:p>
          <a:p>
            <a:r>
              <a:rPr lang="en-GB" dirty="0" smtClean="0"/>
              <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4</a:t>
            </a:fld>
            <a:endParaRPr lang="en-GB" dirty="0"/>
          </a:p>
        </p:txBody>
      </p:sp>
    </p:spTree>
    <p:extLst>
      <p:ext uri="{BB962C8B-B14F-4D97-AF65-F5344CB8AC3E}">
        <p14:creationId xmlns:p14="http://schemas.microsoft.com/office/powerpoint/2010/main" val="209610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5</a:t>
            </a:fld>
            <a:endParaRPr lang="en-GB" dirty="0"/>
          </a:p>
        </p:txBody>
      </p:sp>
    </p:spTree>
    <p:extLst>
      <p:ext uri="{BB962C8B-B14F-4D97-AF65-F5344CB8AC3E}">
        <p14:creationId xmlns:p14="http://schemas.microsoft.com/office/powerpoint/2010/main" val="67681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027737" cy="3390900"/>
          </a:xfrm>
        </p:spPr>
      </p:sp>
      <p:sp>
        <p:nvSpPr>
          <p:cNvPr id="3" name="Notes Placeholder 2"/>
          <p:cNvSpPr>
            <a:spLocks noGrp="1"/>
          </p:cNvSpPr>
          <p:nvPr>
            <p:ph type="body" idx="1"/>
          </p:nvPr>
        </p:nvSpPr>
        <p:spPr>
          <a:xfrm>
            <a:off x="322604" y="4291828"/>
            <a:ext cx="5934365" cy="5136755"/>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Given the diversity in the learner demographics, backgrounds, qualifications and modes of study, it is unsurprising that learners in further education experience digital environments in a myriad of different ways. There is tendency in sector reports to present learners as confident, positive and motivated about the use of technology.</a:t>
            </a:r>
            <a:r>
              <a:rPr lang="en-GB" sz="1600"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Davies et al (2010) large scale research for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with interviews with 132 young people and home visits with family members for 35 of them. Found 16-19 year old learners on a spectrum from intensive and specialist enthusiasts, to mainstream pragmatists (majority), and unconnected and vulnerable learners. The great majority regularly use digital technology in the home for a range of purposes.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By 2010, the 3</a:t>
            </a:r>
            <a:r>
              <a:rPr lang="en-GB" sz="1600" kern="1200" baseline="30000" dirty="0" smtClean="0">
                <a:solidFill>
                  <a:srgbClr val="2C3841"/>
                </a:solidFill>
                <a:effectLst/>
                <a:latin typeface="Corbel"/>
                <a:ea typeface="+mn-ea"/>
                <a:cs typeface="Corbel"/>
              </a:rPr>
              <a:t>rd</a:t>
            </a:r>
            <a:r>
              <a:rPr lang="en-GB" sz="1600" kern="1200" dirty="0" smtClean="0">
                <a:solidFill>
                  <a:srgbClr val="2C3841"/>
                </a:solidFill>
                <a:effectLst/>
                <a:latin typeface="Corbel"/>
                <a:ea typeface="+mn-ea"/>
                <a:cs typeface="Corbel"/>
              </a:rPr>
              <a:t> year of data collection, learners were less enthusiastic and more saw technology as mundane and necessary. Interviewees spoke of only being on Facebook because they had to, because everyone else was, rather than because of any enthusiasm for it.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6</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rgbClr val="2C3841"/>
                </a:solidFill>
                <a:effectLst/>
                <a:latin typeface="Corbel"/>
                <a:ea typeface="+mn-ea"/>
                <a:cs typeface="Corbel"/>
              </a:rPr>
              <a:t>Let’s deal with the minority at this end of the scale first…</a:t>
            </a:r>
          </a:p>
          <a:p>
            <a:endParaRPr lang="en-GB" sz="1600" kern="1200" dirty="0" smtClean="0">
              <a:solidFill>
                <a:srgbClr val="2C3841"/>
              </a:solidFill>
              <a:effectLst/>
              <a:latin typeface="Corbel"/>
              <a:ea typeface="+mn-ea"/>
              <a:cs typeface="Corbel"/>
            </a:endParaRPr>
          </a:p>
          <a:p>
            <a:r>
              <a:rPr lang="en-US" sz="1200" kern="1200" dirty="0" smtClean="0">
                <a:solidFill>
                  <a:srgbClr val="2C3841"/>
                </a:solidFill>
                <a:effectLst/>
                <a:latin typeface="Corbel"/>
                <a:ea typeface="+mn-ea"/>
                <a:cs typeface="Corbel"/>
              </a:rPr>
              <a:t>For</a:t>
            </a:r>
            <a:r>
              <a:rPr lang="en-US" sz="1200" kern="1200" baseline="0" dirty="0" smtClean="0">
                <a:solidFill>
                  <a:srgbClr val="2C3841"/>
                </a:solidFill>
                <a:effectLst/>
                <a:latin typeface="Corbel"/>
                <a:ea typeface="+mn-ea"/>
                <a:cs typeface="Corbel"/>
              </a:rPr>
              <a:t> these learners, f</a:t>
            </a:r>
            <a:r>
              <a:rPr lang="en-US" sz="1200" kern="1200" dirty="0" smtClean="0">
                <a:solidFill>
                  <a:srgbClr val="2C3841"/>
                </a:solidFill>
                <a:effectLst/>
                <a:latin typeface="Corbel"/>
                <a:ea typeface="+mn-ea"/>
                <a:cs typeface="Corbel"/>
              </a:rPr>
              <a:t>amily and/or personal circumstances prevent them from having access and ownership to technology. They lack opportunities and resources for study, for participation in the online world of their peers and for developing technology skills.</a:t>
            </a:r>
            <a:r>
              <a:rPr lang="en-GB" sz="1600" dirty="0" smtClean="0">
                <a:effectLst/>
              </a:rPr>
              <a:t> </a:t>
            </a:r>
            <a:endParaRPr lang="en-GB" sz="1600" kern="1200" dirty="0" smtClean="0">
              <a:solidFill>
                <a:srgbClr val="2C3841"/>
              </a:solidFill>
              <a:effectLst/>
              <a:latin typeface="Corbel"/>
              <a:ea typeface="+mn-ea"/>
              <a:cs typeface="Corbel"/>
            </a:endParaRPr>
          </a:p>
          <a:p>
            <a:endParaRPr lang="en-GB" sz="16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Clearly, we have a responsibility to provide access to such learners, although solutions are not always obvious. In the </a:t>
            </a:r>
            <a:r>
              <a:rPr lang="en-GB" sz="1200" kern="1200" dirty="0" err="1" smtClean="0">
                <a:solidFill>
                  <a:srgbClr val="2C3841"/>
                </a:solidFill>
                <a:effectLst/>
                <a:latin typeface="Corbel"/>
                <a:ea typeface="+mn-ea"/>
                <a:cs typeface="Corbel"/>
              </a:rPr>
              <a:t>Becta</a:t>
            </a:r>
            <a:r>
              <a:rPr lang="en-GB" sz="1200" kern="1200" dirty="0" smtClean="0">
                <a:solidFill>
                  <a:srgbClr val="2C3841"/>
                </a:solidFill>
                <a:effectLst/>
                <a:latin typeface="Corbel"/>
                <a:ea typeface="+mn-ea"/>
                <a:cs typeface="Corbel"/>
              </a:rPr>
              <a:t> survey, there was a correlation between learners having personal access to the Internet and the extent to which they use the Internet for their school or college work. That is, </a:t>
            </a:r>
            <a:r>
              <a:rPr lang="en-GB" sz="1200" b="1" kern="1200" dirty="0" smtClean="0">
                <a:solidFill>
                  <a:srgbClr val="2C3841"/>
                </a:solidFill>
                <a:effectLst/>
                <a:latin typeface="Corbel"/>
                <a:ea typeface="+mn-ea"/>
                <a:cs typeface="Corbel"/>
              </a:rPr>
              <a:t>learners who do not have access at home, were not necessarily taking advantage of the facilities provided by colleg</a:t>
            </a:r>
            <a:r>
              <a:rPr lang="en-GB" sz="1200" kern="1200" dirty="0" smtClean="0">
                <a:solidFill>
                  <a:srgbClr val="2C3841"/>
                </a:solidFill>
                <a:effectLst/>
                <a:latin typeface="Corbel"/>
                <a:ea typeface="+mn-ea"/>
                <a:cs typeface="Corbel"/>
              </a:rPr>
              <a:t>e (</a:t>
            </a:r>
            <a:r>
              <a:rPr lang="en-GB" sz="1200" kern="1200" dirty="0" err="1" smtClean="0">
                <a:solidFill>
                  <a:srgbClr val="2C3841"/>
                </a:solidFill>
                <a:effectLst/>
                <a:latin typeface="Corbel"/>
                <a:ea typeface="+mn-ea"/>
                <a:cs typeface="Corbel"/>
              </a:rPr>
              <a:t>Becta</a:t>
            </a:r>
            <a:r>
              <a:rPr lang="en-GB" sz="1200" kern="1200" dirty="0" smtClean="0">
                <a:solidFill>
                  <a:srgbClr val="2C3841"/>
                </a:solidFill>
                <a:effectLst/>
                <a:latin typeface="Corbel"/>
                <a:ea typeface="+mn-ea"/>
                <a:cs typeface="Corbel"/>
              </a:rPr>
              <a:t>, 2008).</a:t>
            </a:r>
          </a:p>
          <a:p>
            <a:endParaRPr lang="en-GB" dirty="0" smtClean="0"/>
          </a:p>
          <a:p>
            <a:r>
              <a:rPr lang="en-GB" sz="1200" kern="1200" dirty="0" smtClean="0">
                <a:solidFill>
                  <a:srgbClr val="2C3841"/>
                </a:solidFill>
                <a:effectLst/>
                <a:latin typeface="Corbel"/>
                <a:ea typeface="+mn-ea"/>
                <a:cs typeface="Corbel"/>
              </a:rPr>
              <a:t>Learner experience research offers some suggestions on working with learners at this point on the spectrum. One of the key findings from the </a:t>
            </a:r>
            <a:r>
              <a:rPr lang="en-GB" sz="1200" kern="1200" dirty="0" err="1" smtClean="0">
                <a:solidFill>
                  <a:srgbClr val="2C3841"/>
                </a:solidFill>
                <a:effectLst/>
                <a:latin typeface="Corbel"/>
                <a:ea typeface="+mn-ea"/>
                <a:cs typeface="Corbel"/>
              </a:rPr>
              <a:t>MoLeNET</a:t>
            </a:r>
            <a:r>
              <a:rPr lang="en-GB" sz="1200" kern="1200" dirty="0" smtClean="0">
                <a:solidFill>
                  <a:srgbClr val="2C3841"/>
                </a:solidFill>
                <a:effectLst/>
                <a:latin typeface="Corbel"/>
                <a:ea typeface="+mn-ea"/>
                <a:cs typeface="Corbel"/>
              </a:rPr>
              <a:t> projects was that one of the impacts of mobile technologies is to ‘help to overcome the digital divide between those learners who have broadband access at home and those who do not’ (</a:t>
            </a:r>
            <a:r>
              <a:rPr lang="en-GB" sz="1200" kern="1200" dirty="0" err="1" smtClean="0">
                <a:solidFill>
                  <a:srgbClr val="2C3841"/>
                </a:solidFill>
                <a:effectLst/>
                <a:latin typeface="Corbel"/>
                <a:ea typeface="+mn-ea"/>
                <a:cs typeface="Corbel"/>
              </a:rPr>
              <a:t>Attewell</a:t>
            </a:r>
            <a:r>
              <a:rPr lang="en-GB" sz="1200" kern="1200" dirty="0" smtClean="0">
                <a:solidFill>
                  <a:srgbClr val="2C3841"/>
                </a:solidFill>
                <a:effectLst/>
                <a:latin typeface="Corbel"/>
                <a:ea typeface="+mn-ea"/>
                <a:cs typeface="Corbel"/>
              </a:rPr>
              <a:t> et al 2009). It seems that these learners are best supported where provision is targeted at their access needs. </a:t>
            </a:r>
          </a:p>
          <a:p>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We</a:t>
            </a:r>
            <a:r>
              <a:rPr lang="en-GB" sz="1200" kern="1200" baseline="0" dirty="0" smtClean="0">
                <a:solidFill>
                  <a:srgbClr val="2C3841"/>
                </a:solidFill>
                <a:effectLst/>
                <a:latin typeface="Corbel"/>
                <a:ea typeface="+mn-ea"/>
                <a:cs typeface="Corbel"/>
              </a:rPr>
              <a:t> founds lots of </a:t>
            </a:r>
            <a:r>
              <a:rPr lang="en-GB" sz="1200" kern="1200" dirty="0" smtClean="0">
                <a:solidFill>
                  <a:srgbClr val="2C3841"/>
                </a:solidFill>
                <a:effectLst/>
                <a:latin typeface="Corbel"/>
                <a:ea typeface="+mn-ea"/>
                <a:cs typeface="Corbel"/>
              </a:rPr>
              <a:t>case studies that illustrate targeted solutions for such unconnected and vulnerable learners. It is noted that most of these were concerned with access related to specific learning needs (the ‘vulnerable’), rather than access to technology per se (the ‘unconnected’).</a:t>
            </a:r>
            <a:r>
              <a:rPr lang="en-GB" sz="1200" kern="1200" baseline="0" dirty="0" smtClean="0">
                <a:solidFill>
                  <a:srgbClr val="2C3841"/>
                </a:solidFill>
                <a:effectLst/>
                <a:latin typeface="Corbel"/>
                <a:ea typeface="+mn-ea"/>
                <a:cs typeface="Corbel"/>
              </a:rPr>
              <a:t> And actually our experience of meeting learners with access needs (</a:t>
            </a:r>
            <a:r>
              <a:rPr lang="en-GB" sz="1200" kern="1200" baseline="0" dirty="0" err="1" smtClean="0">
                <a:solidFill>
                  <a:srgbClr val="2C3841"/>
                </a:solidFill>
                <a:effectLst/>
                <a:latin typeface="Corbel"/>
                <a:ea typeface="+mn-ea"/>
                <a:cs typeface="Corbel"/>
              </a:rPr>
              <a:t>eg</a:t>
            </a:r>
            <a:r>
              <a:rPr lang="en-GB" sz="1200" kern="1200" baseline="0" dirty="0" smtClean="0">
                <a:solidFill>
                  <a:srgbClr val="2C3841"/>
                </a:solidFill>
                <a:effectLst/>
                <a:latin typeface="Corbel"/>
                <a:ea typeface="+mn-ea"/>
                <a:cs typeface="Corbel"/>
              </a:rPr>
              <a:t>. RNIB is that they quickly become very sophisticated users of technology.</a:t>
            </a:r>
            <a:endParaRPr lang="en-GB" sz="1200"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7</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320675"/>
            <a:ext cx="4883150" cy="2747963"/>
          </a:xfrm>
        </p:spPr>
      </p:sp>
      <p:sp>
        <p:nvSpPr>
          <p:cNvPr id="3" name="Notes Placeholder 2"/>
          <p:cNvSpPr>
            <a:spLocks noGrp="1"/>
          </p:cNvSpPr>
          <p:nvPr>
            <p:ph type="body" idx="1"/>
          </p:nvPr>
        </p:nvSpPr>
        <p:spPr>
          <a:xfrm>
            <a:off x="369069" y="3352576"/>
            <a:ext cx="5768846" cy="548433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2C3841"/>
                </a:solidFill>
                <a:effectLst/>
                <a:latin typeface="Corbel"/>
                <a:ea typeface="+mn-ea"/>
                <a:cs typeface="Corbel"/>
              </a:rPr>
              <a:t>The majority</a:t>
            </a:r>
            <a:r>
              <a:rPr lang="en-US" sz="1200" kern="1200" baseline="0" dirty="0" smtClean="0">
                <a:solidFill>
                  <a:srgbClr val="2C3841"/>
                </a:solidFill>
                <a:effectLst/>
                <a:latin typeface="Corbel"/>
                <a:ea typeface="+mn-ea"/>
                <a:cs typeface="Corbel"/>
              </a:rPr>
              <a:t> r</a:t>
            </a:r>
            <a:r>
              <a:rPr lang="en-US" sz="1200" kern="1200" dirty="0" smtClean="0">
                <a:solidFill>
                  <a:srgbClr val="2C3841"/>
                </a:solidFill>
                <a:effectLst/>
                <a:latin typeface="Corbel"/>
                <a:ea typeface="+mn-ea"/>
                <a:cs typeface="Corbel"/>
              </a:rPr>
              <a:t>egularly use technology in their home for a range of purposes. They share and accumulate a range of technology practices. Regard technologies as instrumental in in achieving goals. Some may have had negative experiences and be ambivalent, even resistant.</a:t>
            </a:r>
            <a:r>
              <a:rPr lang="en-GB"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For mainstream pragmatists, their experiences are dominated by issues of pedagogy. This group encompasses the majority of learners whose experience of using technology is influenced to a large extent by the activities designed by their tutors and the environments provided by their institutions</a:t>
            </a:r>
            <a:r>
              <a:rPr lang="en-GB" sz="1400" dirty="0" smtClean="0">
                <a:effectLst/>
              </a:rPr>
              <a:t> </a:t>
            </a:r>
            <a:r>
              <a:rPr lang="en-US" sz="1400" kern="1200" dirty="0" smtClean="0">
                <a:solidFill>
                  <a:srgbClr val="2C3841"/>
                </a:solidFill>
                <a:effectLs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This is reflected in the FE Ofsted report (Judges, 2013) which showed that in subjects/courses rated as ‘inadequate’ or ‘requires improvement’ teachers did not used the available technology ‘creatively’, ‘imaginatively’ or ‘innovatively’; they seemed to have good access to equipment and new technologies to support learning but </a:t>
            </a:r>
            <a:r>
              <a:rPr lang="en-GB" sz="1400" b="1" kern="1200" dirty="0" smtClean="0">
                <a:solidFill>
                  <a:srgbClr val="2C3841"/>
                </a:solidFill>
                <a:effectLst/>
              </a:rPr>
              <a:t>too often this expensive technology was used only for PowerPoint </a:t>
            </a:r>
            <a:r>
              <a:rPr lang="en-GB" sz="1400" kern="1200" dirty="0" smtClean="0">
                <a:solidFill>
                  <a:srgbClr val="2C3841"/>
                </a:solidFill>
                <a:effectLst/>
              </a:rPr>
              <a:t>presentations: ‘the interactive features of new technologies are not used sufficiently’ (p. 102); ‘teachers fail to realize its full potential’ (p. 23); ‘much use is unimaginative, with insufficient involvement of learners in interactive programmes or teachers spending too long talking through computer presentations (p. 106). Also, again in courses rated poorly, it was found that ‘too many teachers lack confidence in their own skills or are unaware of the range of learning materials available to them’ (p. 106). On the contrary, when teachers used the available resources successfully they made learning informative and fun and motivated their students (Judges,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Learner experience shows that left without the guidance of a creative teacher, learners tend to use technologies in passive, unimaginative ways. </a:t>
            </a: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Our review supports FELTAG’s recommendation that’ </a:t>
            </a:r>
            <a:r>
              <a:rPr lang="en-GB" sz="1400" i="1" kern="1200" dirty="0" smtClean="0">
                <a:solidFill>
                  <a:srgbClr val="2C3841"/>
                </a:solidFill>
                <a:effectLst/>
              </a:rPr>
              <a:t>The entire workforce has to be brought up to speed to fully understand the potential of learning technology.</a:t>
            </a:r>
            <a:r>
              <a:rPr lang="en-GB" sz="1400" dirty="0" smtClean="0">
                <a:effectLst/>
              </a:rPr>
              <a:t> </a:t>
            </a: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endParaRPr lang="en-GB" sz="14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8</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4573" y="4622551"/>
            <a:ext cx="5438140" cy="4466987"/>
          </a:xfrm>
        </p:spPr>
        <p:txBody>
          <a:bodyPr/>
          <a:lstStyle/>
          <a:p>
            <a:r>
              <a:rPr lang="en-US" sz="1200" kern="1200" dirty="0" smtClean="0">
                <a:solidFill>
                  <a:srgbClr val="2C3841"/>
                </a:solidFill>
                <a:effectLst/>
                <a:latin typeface="Corbel"/>
                <a:ea typeface="+mn-ea"/>
                <a:cs typeface="Corbel"/>
              </a:rPr>
              <a:t>These learners present themselves as highly engaged, adaptable and collaborative learners of technological processes and </a:t>
            </a:r>
            <a:r>
              <a:rPr lang="en-US" sz="1200" kern="1200" dirty="0" err="1" smtClean="0">
                <a:solidFill>
                  <a:srgbClr val="2C3841"/>
                </a:solidFill>
                <a:effectLst/>
                <a:latin typeface="Corbel"/>
                <a:ea typeface="+mn-ea"/>
                <a:cs typeface="Corbel"/>
              </a:rPr>
              <a:t>behaviours</a:t>
            </a:r>
            <a:r>
              <a:rPr lang="en-US" sz="1200" kern="1200" dirty="0" smtClean="0">
                <a:solidFill>
                  <a:srgbClr val="2C3841"/>
                </a:solidFill>
                <a:effectLst/>
                <a:latin typeface="Corbel"/>
                <a:ea typeface="+mn-ea"/>
                <a:cs typeface="Corbel"/>
              </a:rPr>
              <a:t>.</a:t>
            </a:r>
            <a:r>
              <a:rPr lang="en-GB" sz="1200" kern="1200" baseline="0" dirty="0" smtClean="0">
                <a:solidFill>
                  <a:srgbClr val="2C3841"/>
                </a:solidFill>
                <a:effectLst/>
                <a:latin typeface="Corbel"/>
                <a:ea typeface="+mn-ea"/>
                <a:cs typeface="Corbel"/>
              </a:rPr>
              <a:t> They </a:t>
            </a:r>
            <a:r>
              <a:rPr lang="en-US" sz="1200" kern="1200" baseline="0" dirty="0" smtClean="0">
                <a:solidFill>
                  <a:srgbClr val="2C3841"/>
                </a:solidFill>
                <a:effectLst/>
                <a:latin typeface="Corbel"/>
                <a:ea typeface="+mn-ea"/>
                <a:cs typeface="Corbel"/>
              </a:rPr>
              <a:t>d</a:t>
            </a:r>
            <a:r>
              <a:rPr lang="en-US" sz="1200" kern="1200" dirty="0" smtClean="0">
                <a:solidFill>
                  <a:srgbClr val="2C3841"/>
                </a:solidFill>
                <a:effectLst/>
                <a:latin typeface="Corbel"/>
                <a:ea typeface="+mn-ea"/>
                <a:cs typeface="Corbel"/>
              </a:rPr>
              <a:t>evelop trajectories of personal technology interest that have implications for areas of study and employment.</a:t>
            </a:r>
            <a:r>
              <a:rPr lang="en-GB" dirty="0" smtClean="0">
                <a:effectLst/>
              </a:rPr>
              <a:t> </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For intensive and specialist enthusiasts, their experiences are dominated by the extent to which they are able to appropriate social and personal uses of technology for learning purposes. FELTAG characterises such learners as ‘digital leaders’ and recommends engaging and empowering this group so that they can ‘fully exploit their own understanding of and familiarity with digital technology for their own learning’ (BIS, 2013, p.5).</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It is important to remember that this group is a minority of our population.</a:t>
            </a:r>
            <a:r>
              <a:rPr lang="en-GB" sz="1600" dirty="0" smtClean="0">
                <a:effectLst/>
              </a:rPr>
              <a:t> </a:t>
            </a:r>
            <a:r>
              <a:rPr lang="en-GB" sz="1200" kern="1200" dirty="0" smtClean="0">
                <a:solidFill>
                  <a:srgbClr val="2C3841"/>
                </a:solidFill>
                <a:effectLst/>
                <a:latin typeface="Corbel"/>
                <a:ea typeface="+mn-ea"/>
                <a:cs typeface="Corbel"/>
              </a:rPr>
              <a:t>Although young people in general are enthusiastic and confident technology-users, only a minority of sophisticated users have developed self-directed approaches to their formal learning.</a:t>
            </a:r>
            <a:r>
              <a:rPr lang="en-GB" sz="1600"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algn="l"/>
            <a:r>
              <a:rPr lang="en-US" sz="1600" dirty="0" smtClean="0"/>
              <a:t>Digital literacy practices developed in personal context have a high degree of purposefulness and ownership which are not apparent in the tasks learners are asked to complete in college (</a:t>
            </a:r>
            <a:r>
              <a:rPr lang="en-US" sz="1600" dirty="0" err="1" smtClean="0"/>
              <a:t>Mannion</a:t>
            </a:r>
            <a:r>
              <a:rPr lang="en-US" sz="1600" dirty="0" smtClean="0"/>
              <a:t> et al, 2009)</a:t>
            </a:r>
          </a:p>
          <a:p>
            <a:pPr algn="l"/>
            <a:endParaRPr lang="en-US" sz="1600" dirty="0" smtClean="0"/>
          </a:p>
          <a:p>
            <a:pPr algn="l"/>
            <a:r>
              <a:rPr lang="en-GB" sz="1600" dirty="0" smtClean="0"/>
              <a:t>Young people in general are enthusiastic and confident technology users but only a minority of students had developed self-directed approaches to their formal learning. (Davies 2010)</a:t>
            </a:r>
          </a:p>
          <a:p>
            <a:pPr algn="l"/>
            <a:endParaRPr lang="en-GB" sz="1600" dirty="0" smtClean="0"/>
          </a:p>
          <a:p>
            <a:pPr algn="l"/>
            <a:r>
              <a:rPr lang="en-GB" sz="1200" kern="1200" dirty="0" smtClean="0">
                <a:solidFill>
                  <a:srgbClr val="2C3841"/>
                </a:solidFill>
                <a:effectLst/>
                <a:latin typeface="Corbel"/>
                <a:ea typeface="+mn-ea"/>
                <a:cs typeface="Corbel"/>
              </a:rPr>
              <a:t>Learner experience research shows that recognition and respect for learners’ everyday literacy practices will help teachers understand their students and, crucially, will help to negotiate the borderland between home/leisure and educational/curriculum practices (Miller &amp; </a:t>
            </a:r>
            <a:r>
              <a:rPr lang="en-GB" sz="1200" kern="1200" dirty="0" err="1" smtClean="0">
                <a:solidFill>
                  <a:srgbClr val="2C3841"/>
                </a:solidFill>
                <a:effectLst/>
                <a:latin typeface="Corbel"/>
                <a:ea typeface="+mn-ea"/>
                <a:cs typeface="Corbel"/>
              </a:rPr>
              <a:t>Satchwell</a:t>
            </a:r>
            <a:r>
              <a:rPr lang="en-GB" sz="1200" kern="1200" dirty="0" smtClean="0">
                <a:solidFill>
                  <a:srgbClr val="2C3841"/>
                </a:solidFill>
                <a:effectLst/>
                <a:latin typeface="Corbel"/>
                <a:ea typeface="+mn-ea"/>
                <a:cs typeface="Corbel"/>
              </a:rPr>
              <a:t>, 2006).</a:t>
            </a:r>
            <a:r>
              <a:rPr lang="en-GB" sz="1600" dirty="0" smtClean="0">
                <a:effectLst/>
              </a:rPr>
              <a:t> </a:t>
            </a: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endParaRPr lang="en-GB" sz="1600" dirty="0" smtClean="0"/>
          </a:p>
          <a:p>
            <a:endParaRPr lang="en-GB" sz="16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9</a:t>
            </a:fld>
            <a:endParaRPr lang="en-GB" dirty="0"/>
          </a:p>
        </p:txBody>
      </p:sp>
    </p:spTree>
    <p:extLst>
      <p:ext uri="{BB962C8B-B14F-4D97-AF65-F5344CB8AC3E}">
        <p14:creationId xmlns:p14="http://schemas.microsoft.com/office/powerpoint/2010/main" val="201516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7490"/>
          </a:xfrm>
        </p:spPr>
        <p:txBody>
          <a:bodyPr>
            <a:spAutoFit/>
          </a:bodyPr>
          <a:lstStyle>
            <a:lvl1pPr marL="0" marR="0" indent="0" algn="l" defTabSz="457200"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presentation subtitle</a:t>
            </a:r>
          </a:p>
        </p:txBody>
      </p:sp>
      <p:sp>
        <p:nvSpPr>
          <p:cNvPr id="25" name="Title 24"/>
          <p:cNvSpPr>
            <a:spLocks noGrp="1"/>
          </p:cNvSpPr>
          <p:nvPr>
            <p:ph type="title" hasCustomPrompt="1"/>
          </p:nvPr>
        </p:nvSpPr>
        <p:spPr>
          <a:xfrm>
            <a:off x="1440000" y="3420580"/>
            <a:ext cx="7470000" cy="377026"/>
          </a:xfrm>
        </p:spPr>
        <p:txBody>
          <a:bodyPr anchor="t" anchorCtr="0">
            <a:normAutofit/>
          </a:bodyPr>
          <a:lstStyle>
            <a:lvl1pPr algn="l">
              <a:lnSpc>
                <a:spcPct val="85000"/>
              </a:lnSpc>
              <a:defRPr sz="2800" b="1" i="0">
                <a:solidFill>
                  <a:srgbClr val="FFFFFF"/>
                </a:solidFill>
              </a:defRPr>
            </a:lvl1pPr>
          </a:lstStyle>
          <a:p>
            <a:r>
              <a:rPr lang="en-GB" dirty="0" smtClean="0"/>
              <a:t>Click to edit presentation title</a:t>
            </a:r>
            <a:endParaRPr lang="en-GB" dirty="0"/>
          </a:p>
        </p:txBody>
      </p:sp>
      <p:sp>
        <p:nvSpPr>
          <p:cNvPr id="4" name="Text Placeholder 3"/>
          <p:cNvSpPr>
            <a:spLocks noGrp="1"/>
          </p:cNvSpPr>
          <p:nvPr>
            <p:ph type="body" sz="quarter" idx="11" hasCustomPrompt="1"/>
          </p:nvPr>
        </p:nvSpPr>
        <p:spPr>
          <a:xfrm>
            <a:off x="0" y="3553200"/>
            <a:ext cx="1029600" cy="183600"/>
          </a:xfrm>
        </p:spPr>
        <p:txBody>
          <a:bodyPr>
            <a:normAutofit/>
          </a:bodyPr>
          <a:lstStyle>
            <a:lvl1pPr marL="0" indent="0" algn="r">
              <a:buNone/>
              <a:defRPr sz="1200">
                <a:solidFill>
                  <a:schemeClr val="bg1"/>
                </a:solidFill>
              </a:defRPr>
            </a:lvl1pPr>
          </a:lstStyle>
          <a:p>
            <a:pPr lvl="0"/>
            <a:fld id="{C750183E-5AE1-DC40-89B1-1CBB18EE30C8}" type="datetime1">
              <a:rPr lang="en-GB" smtClean="0"/>
              <a:pPr lvl="0"/>
              <a:t>20/05/2014</a:t>
            </a:fld>
            <a:endParaRPr lang="en-GB" dirty="0"/>
          </a:p>
        </p:txBody>
      </p:sp>
    </p:spTree>
    <p:extLst>
      <p:ext uri="{BB962C8B-B14F-4D97-AF65-F5344CB8AC3E}">
        <p14:creationId xmlns:p14="http://schemas.microsoft.com/office/powerpoint/2010/main" val="111852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Jisc Slid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21/05/2014</a:t>
            </a:r>
            <a:endParaRPr lang="en-GB"/>
          </a:p>
        </p:txBody>
      </p:sp>
      <p:sp>
        <p:nvSpPr>
          <p:cNvPr id="3" name="Footer Placeholder 2"/>
          <p:cNvSpPr>
            <a:spLocks noGrp="1"/>
          </p:cNvSpPr>
          <p:nvPr>
            <p:ph type="ftr" sz="quarter" idx="11"/>
          </p:nvPr>
        </p:nvSpPr>
        <p:spPr/>
        <p:txBody>
          <a:bodyPr/>
          <a:lstStyle/>
          <a:p>
            <a:r>
              <a:rPr lang="nn-NO" smtClean="0"/>
              <a:t>Jisc Digital Student http://digitalstudent.jiscinvolve.org.uk</a:t>
            </a:r>
            <a:endParaRPr lang="en-GB"/>
          </a:p>
        </p:txBody>
      </p:sp>
      <p:sp>
        <p:nvSpPr>
          <p:cNvPr id="4" name="Slide Number Placeholder 3"/>
          <p:cNvSpPr>
            <a:spLocks noGrp="1"/>
          </p:cNvSpPr>
          <p:nvPr>
            <p:ph type="sldNum" sz="quarter" idx="12"/>
          </p:nvPr>
        </p:nvSpPr>
        <p:spPr/>
        <p:txBody>
          <a:bodyPr/>
          <a:lstStyle/>
          <a:p>
            <a:fld id="{F0A55F06-C352-544E-8237-6F33909C7E7A}" type="slidenum">
              <a:rPr lang="en-GB" smtClean="0"/>
              <a:pPr/>
              <a:t>‹#›</a:t>
            </a:fld>
            <a:endParaRPr lang="en-GB"/>
          </a:p>
        </p:txBody>
      </p:sp>
      <p:cxnSp>
        <p:nvCxnSpPr>
          <p:cNvPr id="5" name="Straight Connector 4"/>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22730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Slide (End Slide 1)">
    <p:spTree>
      <p:nvGrpSpPr>
        <p:cNvPr id="1" name=""/>
        <p:cNvGrpSpPr/>
        <p:nvPr/>
      </p:nvGrpSpPr>
      <p:grpSpPr>
        <a:xfrm>
          <a:off x="0" y="0"/>
          <a:ext cx="0" cy="0"/>
          <a:chOff x="0" y="0"/>
          <a:chExt cx="0" cy="0"/>
        </a:xfrm>
      </p:grpSpPr>
      <p:pic>
        <p:nvPicPr>
          <p:cNvPr id="11" name="Picture 10" descr="shutterstock_129615650_handphone(tomedit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8743" y="637817"/>
            <a:ext cx="4691258" cy="5143500"/>
          </a:xfrm>
          <a:prstGeom prst="rect">
            <a:avLst/>
          </a:prstGeom>
        </p:spPr>
      </p:pic>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73692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isc Slide (End Slide 2)">
    <p:spTree>
      <p:nvGrpSpPr>
        <p:cNvPr id="1" name=""/>
        <p:cNvGrpSpPr/>
        <p:nvPr/>
      </p:nvGrpSpPr>
      <p:grpSpPr>
        <a:xfrm>
          <a:off x="0" y="0"/>
          <a:ext cx="0" cy="0"/>
          <a:chOff x="0" y="0"/>
          <a:chExt cx="0" cy="0"/>
        </a:xfrm>
      </p:grpSpPr>
      <p:pic>
        <p:nvPicPr>
          <p:cNvPr id="13" name="Picture 12" descr="deletem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41020"/>
            <a:ext cx="7473696" cy="4602480"/>
          </a:xfrm>
          <a:prstGeom prst="rect">
            <a:avLst/>
          </a:prstGeom>
        </p:spPr>
      </p:pic>
      <p:sp>
        <p:nvSpPr>
          <p:cNvPr id="2" name="Title 1"/>
          <p:cNvSpPr>
            <a:spLocks noGrp="1"/>
          </p:cNvSpPr>
          <p:nvPr>
            <p:ph type="title" hasCustomPrompt="1"/>
          </p:nvPr>
        </p:nvSpPr>
        <p:spPr/>
        <p:txBody>
          <a:body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84411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9512" y="4914002"/>
            <a:ext cx="1080120" cy="178030"/>
          </a:xfrm>
          <a:prstGeom prst="rect">
            <a:avLst/>
          </a:prstGeom>
        </p:spPr>
        <p:txBody>
          <a:bodyPr lIns="0" tIns="0" rIns="0" bIns="0"/>
          <a:lstStyle>
            <a:lvl1pPr>
              <a:defRPr sz="750" b="1" i="0">
                <a:solidFill>
                  <a:srgbClr val="9BA7B0"/>
                </a:solidFill>
                <a:latin typeface="Corbel"/>
                <a:cs typeface="Corbel"/>
              </a:defRPr>
            </a:lvl1pPr>
          </a:lstStyle>
          <a:p>
            <a:r>
              <a:rPr lang="en-US" smtClean="0"/>
              <a:t>21/05/2014</a:t>
            </a:r>
            <a:endParaRPr lang="en-US" dirty="0"/>
          </a:p>
        </p:txBody>
      </p:sp>
      <p:sp>
        <p:nvSpPr>
          <p:cNvPr id="3" name="Footer Placeholder 2"/>
          <p:cNvSpPr>
            <a:spLocks noGrp="1"/>
          </p:cNvSpPr>
          <p:nvPr>
            <p:ph type="ftr" sz="quarter" idx="11"/>
          </p:nvPr>
        </p:nvSpPr>
        <p:spPr>
          <a:xfrm>
            <a:off x="1403648" y="4914002"/>
            <a:ext cx="6192688" cy="178030"/>
          </a:xfrm>
          <a:prstGeom prst="rect">
            <a:avLst/>
          </a:prstGeom>
        </p:spPr>
        <p:txBody>
          <a:bodyPr lIns="0" tIns="0" rIns="0" bIns="0"/>
          <a:lstStyle>
            <a:lvl1pPr>
              <a:defRPr sz="750" b="0" i="0">
                <a:solidFill>
                  <a:srgbClr val="9BA7B0"/>
                </a:solidFill>
                <a:latin typeface="Corbel"/>
                <a:cs typeface="Corbel"/>
              </a:defRPr>
            </a:lvl1pPr>
          </a:lstStyle>
          <a:p>
            <a:r>
              <a:rPr lang="nn-NO" smtClean="0"/>
              <a:t>Jisc Digital Student http://digitalstudent.jiscinvolve.org.uk</a:t>
            </a:r>
            <a:endParaRPr lang="en-US" dirty="0"/>
          </a:p>
        </p:txBody>
      </p:sp>
      <p:sp>
        <p:nvSpPr>
          <p:cNvPr id="4" name="Slide Number Placeholder 3"/>
          <p:cNvSpPr>
            <a:spLocks noGrp="1"/>
          </p:cNvSpPr>
          <p:nvPr>
            <p:ph type="sldNum" sz="quarter" idx="12"/>
          </p:nvPr>
        </p:nvSpPr>
        <p:spPr>
          <a:xfrm>
            <a:off x="7740352" y="4914002"/>
            <a:ext cx="1224136" cy="178030"/>
          </a:xfrm>
          <a:prstGeom prst="rect">
            <a:avLst/>
          </a:prstGeom>
        </p:spPr>
        <p:txBody>
          <a:bodyPr lIns="0" tIns="0" rIns="0" bIns="0"/>
          <a:lstStyle>
            <a:lvl1pPr algn="r">
              <a:defRPr sz="750" b="1" i="0">
                <a:solidFill>
                  <a:srgbClr val="9BA7B0"/>
                </a:solidFill>
                <a:latin typeface="Corbel"/>
                <a:cs typeface="Corbel"/>
              </a:defRPr>
            </a:lvl1pPr>
          </a:lstStyle>
          <a:p>
            <a:fld id="{6EE4441F-50D6-0747-BB38-856ECDA8DBAF}" type="slidenum">
              <a:rPr lang="en-US" smtClean="0"/>
              <a:pPr/>
              <a:t>‹#›</a:t>
            </a:fld>
            <a:endParaRPr lang="en-US" dirty="0"/>
          </a:p>
        </p:txBody>
      </p:sp>
      <p:cxnSp>
        <p:nvCxnSpPr>
          <p:cNvPr id="6" name="Straight Connector 5"/>
          <p:cNvCxnSpPr/>
          <p:nvPr userDrawn="1"/>
        </p:nvCxnSpPr>
        <p:spPr bwMode="auto">
          <a:xfrm>
            <a:off x="180000" y="4876006"/>
            <a:ext cx="8784976" cy="0"/>
          </a:xfrm>
          <a:prstGeom prst="line">
            <a:avLst/>
          </a:prstGeom>
          <a:solidFill>
            <a:srgbClr val="FFFFFF"/>
          </a:solidFill>
          <a:ln w="9525" cap="flat" cmpd="sng" algn="ctr">
            <a:solidFill>
              <a:srgbClr val="9BA7B0"/>
            </a:solidFill>
            <a:prstDash val="solid"/>
            <a:round/>
            <a:headEnd type="none" w="med" len="med"/>
            <a:tailEnd type="none" w="med" len="med"/>
          </a:ln>
          <a:effectLst/>
        </p:spPr>
      </p:cxnSp>
      <p:sp>
        <p:nvSpPr>
          <p:cNvPr id="7" name="Title 6"/>
          <p:cNvSpPr>
            <a:spLocks noGrp="1"/>
          </p:cNvSpPr>
          <p:nvPr>
            <p:ph type="title"/>
          </p:nvPr>
        </p:nvSpPr>
        <p:spPr>
          <a:xfrm>
            <a:off x="1691680" y="158400"/>
            <a:ext cx="7272320" cy="388800"/>
          </a:xfrm>
          <a:prstGeom prst="rect">
            <a:avLst/>
          </a:prstGeom>
        </p:spPr>
        <p:txBody>
          <a:bodyPr vert="horz" lIns="0" tIns="0" rIns="0" bIns="0"/>
          <a:lstStyle>
            <a:lvl1pPr algn="r">
              <a:defRPr sz="2250">
                <a:solidFill>
                  <a:srgbClr val="0092CB"/>
                </a:solidFill>
                <a:latin typeface="Corbel"/>
              </a:defRPr>
            </a:lvl1pPr>
          </a:lstStyle>
          <a:p>
            <a:r>
              <a:rPr lang="en-GB" dirty="0" smtClean="0"/>
              <a:t>Click to edit Master title style</a:t>
            </a:r>
            <a:endParaRPr lang="en-US" dirty="0"/>
          </a:p>
        </p:txBody>
      </p:sp>
      <p:sp>
        <p:nvSpPr>
          <p:cNvPr id="9" name="Content Placeholder 8"/>
          <p:cNvSpPr>
            <a:spLocks noGrp="1"/>
          </p:cNvSpPr>
          <p:nvPr>
            <p:ph sz="quarter" idx="13"/>
          </p:nvPr>
        </p:nvSpPr>
        <p:spPr>
          <a:xfrm>
            <a:off x="360000" y="1080000"/>
            <a:ext cx="8424000" cy="3600000"/>
          </a:xfrm>
          <a:prstGeom prst="rect">
            <a:avLst/>
          </a:prstGeom>
        </p:spPr>
        <p:txBody>
          <a:bodyPr vert="horz" lIns="0" tIns="0" rIns="0" bIns="0"/>
          <a:lstStyle>
            <a:lvl1pPr marL="243000" indent="-243000">
              <a:lnSpc>
                <a:spcPct val="100000"/>
              </a:lnSpc>
              <a:spcBef>
                <a:spcPts val="1800"/>
              </a:spcBef>
              <a:buClr>
                <a:srgbClr val="E85E12"/>
              </a:buClr>
              <a:buSzPct val="120000"/>
              <a:buFont typeface="Lucida Grande"/>
              <a:buChar char="»"/>
              <a:defRPr sz="1800" b="0">
                <a:solidFill>
                  <a:srgbClr val="2C3841"/>
                </a:solidFill>
                <a:latin typeface="Corbel"/>
                <a:cs typeface="Corbel"/>
              </a:defRPr>
            </a:lvl1pPr>
            <a:lvl2pPr marL="486000" indent="-243000">
              <a:lnSpc>
                <a:spcPct val="100000"/>
              </a:lnSpc>
              <a:spcBef>
                <a:spcPts val="900"/>
              </a:spcBef>
              <a:buClr>
                <a:srgbClr val="E85E12"/>
              </a:buClr>
              <a:buSzPct val="120000"/>
              <a:buFont typeface="Lucida Grande"/>
              <a:buChar char="›"/>
              <a:defRPr sz="1800" b="0">
                <a:solidFill>
                  <a:srgbClr val="2C3841"/>
                </a:solidFill>
                <a:latin typeface="Corbel"/>
                <a:cs typeface="Corbel"/>
              </a:defRPr>
            </a:lvl2pPr>
            <a:lvl3pPr marL="729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3pPr>
            <a:lvl4pPr marL="972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4pPr>
            <a:lvl5pPr marL="1134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11" name="Group 10"/>
          <p:cNvGrpSpPr/>
          <p:nvPr userDrawn="1"/>
        </p:nvGrpSpPr>
        <p:grpSpPr>
          <a:xfrm>
            <a:off x="180000" y="0"/>
            <a:ext cx="1223648" cy="540000"/>
            <a:chOff x="360000" y="0"/>
            <a:chExt cx="928800" cy="540000"/>
          </a:xfrm>
        </p:grpSpPr>
        <p:sp>
          <p:nvSpPr>
            <p:cNvPr id="12" name="Rectangle 11"/>
            <p:cNvSpPr/>
            <p:nvPr userDrawn="1"/>
          </p:nvSpPr>
          <p:spPr>
            <a:xfrm>
              <a:off x="360000" y="0"/>
              <a:ext cx="928800" cy="540000"/>
            </a:xfrm>
            <a:prstGeom prst="rect">
              <a:avLst/>
            </a:prstGeom>
            <a:solidFill>
              <a:srgbClr val="E85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400" y="93600"/>
              <a:ext cx="703084" cy="332642"/>
            </a:xfrm>
            <a:prstGeom prst="rect">
              <a:avLst/>
            </a:prstGeom>
          </p:spPr>
        </p:pic>
      </p:grpSp>
    </p:spTree>
    <p:extLst>
      <p:ext uri="{BB962C8B-B14F-4D97-AF65-F5344CB8AC3E}">
        <p14:creationId xmlns:p14="http://schemas.microsoft.com/office/powerpoint/2010/main" val="398356162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Jisc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736" y="1710000"/>
            <a:ext cx="7740264" cy="430887"/>
          </a:xfrm>
        </p:spPr>
        <p:txBody>
          <a:bodyPr wrap="square" anchor="t">
            <a:spAutoFit/>
          </a:bodyPr>
          <a:lstStyle>
            <a:lvl1pPr algn="l">
              <a:defRPr sz="2800" b="1" cap="none">
                <a:solidFill>
                  <a:schemeClr val="accent5"/>
                </a:solidFill>
              </a:defRPr>
            </a:lvl1pPr>
          </a:lstStyle>
          <a:p>
            <a:r>
              <a:rPr lang="en-GB" dirty="0" smtClean="0"/>
              <a:t>Click to edit section title</a:t>
            </a:r>
            <a:endParaRPr lang="en-GB" dirty="0"/>
          </a:p>
        </p:txBody>
      </p:sp>
      <p:sp>
        <p:nvSpPr>
          <p:cNvPr id="3" name="Text Placeholder 2"/>
          <p:cNvSpPr>
            <a:spLocks noGrp="1"/>
          </p:cNvSpPr>
          <p:nvPr>
            <p:ph type="body" idx="1" hasCustomPrompt="1"/>
          </p:nvPr>
        </p:nvSpPr>
        <p:spPr>
          <a:xfrm>
            <a:off x="1169736" y="2705036"/>
            <a:ext cx="7740264" cy="253916"/>
          </a:xfrm>
        </p:spPr>
        <p:txBody>
          <a:bodyPr wrap="square" anchor="t" anchorCtr="0">
            <a:spAutoFit/>
          </a:bodyPr>
          <a:lstStyle>
            <a:lvl1pPr marL="0" indent="0">
              <a:buNone/>
              <a:defRPr sz="1800">
                <a:solidFill>
                  <a:srgbClr val="2C38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section subtitle</a:t>
            </a:r>
          </a:p>
        </p:txBody>
      </p:sp>
      <p:pic>
        <p:nvPicPr>
          <p:cNvPr id="11" name="Picture 10" descr="2013_Jisc_Logo_RGB300(26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4" name="Date Placeholder 3"/>
          <p:cNvSpPr>
            <a:spLocks noGrp="1"/>
          </p:cNvSpPr>
          <p:nvPr>
            <p:ph type="dt" sz="half" idx="10"/>
          </p:nvPr>
        </p:nvSpPr>
        <p:spPr/>
        <p:txBody>
          <a:bodyPr/>
          <a:lstStyle/>
          <a:p>
            <a:r>
              <a:rPr lang="en-US" smtClean="0"/>
              <a:t>21/05/2014</a:t>
            </a:r>
            <a:endParaRPr lang="en-GB" dirty="0"/>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94571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r>
              <a:rPr lang="en-US" smtClean="0"/>
              <a:t>21/05/2014</a:t>
            </a:r>
            <a:endParaRPr lang="en-GB"/>
          </a:p>
        </p:txBody>
      </p:sp>
      <p:sp>
        <p:nvSpPr>
          <p:cNvPr id="5" name="Footer Placeholder 4"/>
          <p:cNvSpPr>
            <a:spLocks noGrp="1"/>
          </p:cNvSpPr>
          <p:nvPr>
            <p:ph type="ftr" sz="quarter" idx="11"/>
          </p:nvPr>
        </p:nvSpPr>
        <p:spPr/>
        <p:txBody>
          <a:bodyPr/>
          <a:lstStyle>
            <a:lvl1pPr>
              <a:defRPr/>
            </a:lvl1p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275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idx="1" hasCustomPrompt="1"/>
          </p:nvPr>
        </p:nvSpPr>
        <p:spPr>
          <a:xfrm>
            <a:off x="234000" y="1350000"/>
            <a:ext cx="8676000" cy="3420000"/>
          </a:xfrm>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Tree>
    <p:extLst>
      <p:ext uri="{BB962C8B-B14F-4D97-AF65-F5344CB8AC3E}">
        <p14:creationId xmlns:p14="http://schemas.microsoft.com/office/powerpoint/2010/main" val="215082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r>
              <a:rPr lang="en-US" smtClean="0"/>
              <a:t>21/05/2014</a:t>
            </a:r>
            <a:endParaRPr lang="en-GB"/>
          </a:p>
        </p:txBody>
      </p:sp>
      <p:sp>
        <p:nvSpPr>
          <p:cNvPr id="6" name="Footer Placeholder 5"/>
          <p:cNvSpPr>
            <a:spLocks noGrp="1"/>
          </p:cNvSpPr>
          <p:nvPr>
            <p:ph type="ftr" sz="quarter" idx="11"/>
          </p:nvPr>
        </p:nvSpPr>
        <p:spPr/>
        <p:txBody>
          <a:bodyPr/>
          <a:lstStyle/>
          <a:p>
            <a:r>
              <a:rPr lang="nn-NO" smtClean="0"/>
              <a:t>Jisc Digital Student http://digitalstudent.jiscinvolve.org.uk</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5727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isc Slide (2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lstStyle>
            <a:lvl1pPr>
              <a:defRPr>
                <a:solidFill>
                  <a:schemeClr val="accent5"/>
                </a:solidFill>
              </a:defRPr>
            </a:lvl1pPr>
          </a:lstStyle>
          <a:p>
            <a:r>
              <a:rPr lang="en-GB" dirty="0" smtClean="0"/>
              <a:t>Click to edit slide title</a:t>
            </a:r>
            <a:endParaRPr lang="en-GB" dirty="0"/>
          </a:p>
        </p:txBody>
      </p:sp>
      <p:sp>
        <p:nvSpPr>
          <p:cNvPr id="3" name="Text Placeholder 2"/>
          <p:cNvSpPr>
            <a:spLocks noGrp="1"/>
          </p:cNvSpPr>
          <p:nvPr>
            <p:ph type="body" idx="1" hasCustomPrompt="1"/>
          </p:nvPr>
        </p:nvSpPr>
        <p:spPr>
          <a:xfrm>
            <a:off x="234000" y="900000"/>
            <a:ext cx="4140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4" name="Content Placeholder 3"/>
          <p:cNvSpPr>
            <a:spLocks noGrp="1"/>
          </p:cNvSpPr>
          <p:nvPr>
            <p:ph sz="half" idx="2" hasCustomPrompt="1"/>
          </p:nvPr>
        </p:nvSpPr>
        <p:spPr>
          <a:xfrm>
            <a:off x="234000"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hasCustomPrompt="1"/>
          </p:nvPr>
        </p:nvSpPr>
        <p:spPr>
          <a:xfrm>
            <a:off x="4770001" y="900000"/>
            <a:ext cx="4140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6" name="Content Placeholder 5"/>
          <p:cNvSpPr>
            <a:spLocks noGrp="1"/>
          </p:cNvSpPr>
          <p:nvPr>
            <p:ph sz="quarter" idx="4" hasCustomPrompt="1"/>
          </p:nvPr>
        </p:nvSpPr>
        <p:spPr>
          <a:xfrm>
            <a:off x="4770000"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r>
              <a:rPr lang="en-US" smtClean="0"/>
              <a:t>21/05/2014</a:t>
            </a:r>
            <a:endParaRPr lang="en-GB"/>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a:t>
            </a:fld>
            <a:endParaRPr lang="en-GB"/>
          </a:p>
        </p:txBody>
      </p:sp>
      <p:cxnSp>
        <p:nvCxnSpPr>
          <p:cNvPr id="10" name="Straight Connector 9"/>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2" name="Straight Connector 11"/>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3" name="Picture 12"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1220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isc Slide (2 col +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Content Placeholder 3"/>
          <p:cNvSpPr>
            <a:spLocks noGrp="1"/>
          </p:cNvSpPr>
          <p:nvPr>
            <p:ph sz="half" idx="2" hasCustomPrompt="1"/>
          </p:nvPr>
        </p:nvSpPr>
        <p:spPr>
          <a:xfrm>
            <a:off x="4770001" y="900113"/>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9" name="Straight Connector 8"/>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1" name="Content Placeholder 3"/>
          <p:cNvSpPr>
            <a:spLocks noGrp="1"/>
          </p:cNvSpPr>
          <p:nvPr>
            <p:ph sz="half" idx="13" hasCustomPrompt="1"/>
          </p:nvPr>
        </p:nvSpPr>
        <p:spPr>
          <a:xfrm>
            <a:off x="4770001" y="2923296"/>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31417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isc Slide (Pic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nchor="b">
            <a:normAutofit/>
          </a:bodyPr>
          <a:lstStyle>
            <a:lvl1pPr algn="r">
              <a:defRPr sz="2800" b="1">
                <a:solidFill>
                  <a:schemeClr val="accent5"/>
                </a:solidFill>
              </a:defRPr>
            </a:lvl1pPr>
          </a:lstStyle>
          <a:p>
            <a:r>
              <a:rPr lang="en-GB" dirty="0" smtClean="0"/>
              <a:t>Click to edit slide title</a:t>
            </a:r>
            <a:endParaRPr lang="en-GB" dirty="0"/>
          </a:p>
        </p:txBody>
      </p:sp>
      <p:sp>
        <p:nvSpPr>
          <p:cNvPr id="3" name="Picture Placeholder 2"/>
          <p:cNvSpPr>
            <a:spLocks noGrp="1"/>
          </p:cNvSpPr>
          <p:nvPr>
            <p:ph type="pic" idx="1"/>
          </p:nvPr>
        </p:nvSpPr>
        <p:spPr>
          <a:xfrm>
            <a:off x="936000" y="900000"/>
            <a:ext cx="7200000" cy="351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hasCustomPrompt="1"/>
          </p:nvPr>
        </p:nvSpPr>
        <p:spPr>
          <a:xfrm>
            <a:off x="935040" y="4500000"/>
            <a:ext cx="5400000" cy="27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caption</a:t>
            </a:r>
          </a:p>
        </p:txBody>
      </p:sp>
      <p:sp>
        <p:nvSpPr>
          <p:cNvPr id="5" name="Date Placeholder 4"/>
          <p:cNvSpPr>
            <a:spLocks noGrp="1"/>
          </p:cNvSpPr>
          <p:nvPr>
            <p:ph type="dt" sz="half" idx="10"/>
          </p:nvPr>
        </p:nvSpPr>
        <p:spPr/>
        <p:txBody>
          <a:bodyPr/>
          <a:lstStyle/>
          <a:p>
            <a:r>
              <a:rPr lang="en-US" smtClean="0"/>
              <a:t>21/05/2014</a:t>
            </a:r>
            <a:endParaRPr lang="en-GB"/>
          </a:p>
        </p:txBody>
      </p:sp>
      <p:sp>
        <p:nvSpPr>
          <p:cNvPr id="6" name="Footer Placeholder 5"/>
          <p:cNvSpPr>
            <a:spLocks noGrp="1"/>
          </p:cNvSpPr>
          <p:nvPr>
            <p:ph type="ftr" sz="quarter" idx="11"/>
          </p:nvPr>
        </p:nvSpPr>
        <p:spPr/>
        <p:txBody>
          <a:bodyPr/>
          <a:lstStyle/>
          <a:p>
            <a:r>
              <a:rPr lang="nn-NO" smtClean="0"/>
              <a:t>Jisc Digital Student http://digitalstudent.jiscinvolve.org.uk</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2" name="Text Placeholder 3"/>
          <p:cNvSpPr>
            <a:spLocks noGrp="1"/>
          </p:cNvSpPr>
          <p:nvPr>
            <p:ph type="body" sz="half" idx="13" hasCustomPrompt="1"/>
          </p:nvPr>
        </p:nvSpPr>
        <p:spPr>
          <a:xfrm>
            <a:off x="6335040" y="4500000"/>
            <a:ext cx="1800000" cy="270000"/>
          </a:xfrm>
        </p:spPr>
        <p:txBody>
          <a:bodyPr>
            <a:normAutofit/>
          </a:bodyPr>
          <a:lstStyle>
            <a:lvl1pPr marL="0" indent="0" algn="r">
              <a:buNone/>
              <a:defRPr sz="800">
                <a:solidFill>
                  <a:srgbClr val="9BA7B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attribution</a:t>
            </a:r>
          </a:p>
        </p:txBody>
      </p:sp>
    </p:spTree>
    <p:extLst>
      <p:ext uri="{BB962C8B-B14F-4D97-AF65-F5344CB8AC3E}">
        <p14:creationId xmlns:p14="http://schemas.microsoft.com/office/powerpoint/2010/main" val="169746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982357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001" y="2"/>
            <a:ext cx="7506000" cy="468000"/>
          </a:xfrm>
          <a:prstGeom prst="rect">
            <a:avLst/>
          </a:prstGeom>
        </p:spPr>
        <p:txBody>
          <a:bodyPr vert="horz" lIns="0" tIns="0" rIns="0" bIns="0" rtlCol="0" anchor="b" anchorCtr="0">
            <a:normAutofit/>
          </a:bodyPr>
          <a:lstStyle/>
          <a:p>
            <a:r>
              <a:rPr lang="en-GB" dirty="0" smtClean="0"/>
              <a:t>Click to edit slide title</a:t>
            </a:r>
            <a:endParaRPr lang="en-GB" dirty="0"/>
          </a:p>
        </p:txBody>
      </p:sp>
      <p:sp>
        <p:nvSpPr>
          <p:cNvPr id="3" name="Text Placeholder 2"/>
          <p:cNvSpPr>
            <a:spLocks noGrp="1"/>
          </p:cNvSpPr>
          <p:nvPr>
            <p:ph type="body" idx="1"/>
          </p:nvPr>
        </p:nvSpPr>
        <p:spPr>
          <a:xfrm>
            <a:off x="234000" y="900000"/>
            <a:ext cx="8676000" cy="3870000"/>
          </a:xfrm>
          <a:prstGeom prst="rect">
            <a:avLst/>
          </a:prstGeom>
        </p:spPr>
        <p:txBody>
          <a:bodyPr vert="horz" lIns="0" tIns="0" rIns="0" bIns="0" rtlCol="0">
            <a:normAutofit/>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234000" y="4896000"/>
            <a:ext cx="720000" cy="180000"/>
          </a:xfrm>
          <a:prstGeom prst="rect">
            <a:avLst/>
          </a:prstGeom>
        </p:spPr>
        <p:txBody>
          <a:bodyPr vert="horz" lIns="0" tIns="0" rIns="0" bIns="0" rtlCol="0" anchor="t" anchorCtr="0"/>
          <a:lstStyle>
            <a:lvl1pPr algn="l">
              <a:defRPr sz="950" b="1" normalizeH="0">
                <a:solidFill>
                  <a:srgbClr val="9BA7B0"/>
                </a:solidFill>
              </a:defRPr>
            </a:lvl1pPr>
          </a:lstStyle>
          <a:p>
            <a:r>
              <a:rPr lang="en-US" smtClean="0"/>
              <a:t>21/05/2014</a:t>
            </a:r>
            <a:endParaRPr lang="en-GB" dirty="0"/>
          </a:p>
        </p:txBody>
      </p:sp>
      <p:sp>
        <p:nvSpPr>
          <p:cNvPr id="5" name="Footer Placeholder 4"/>
          <p:cNvSpPr>
            <a:spLocks noGrp="1"/>
          </p:cNvSpPr>
          <p:nvPr>
            <p:ph type="ftr" sz="quarter" idx="3"/>
          </p:nvPr>
        </p:nvSpPr>
        <p:spPr>
          <a:xfrm>
            <a:off x="990000" y="4896000"/>
            <a:ext cx="7164000" cy="180000"/>
          </a:xfrm>
          <a:prstGeom prst="rect">
            <a:avLst/>
          </a:prstGeom>
        </p:spPr>
        <p:txBody>
          <a:bodyPr vert="horz" lIns="0" tIns="0" rIns="0" bIns="0" rtlCol="0" anchor="t" anchorCtr="0"/>
          <a:lstStyle>
            <a:lvl1pPr algn="l">
              <a:defRPr sz="950">
                <a:solidFill>
                  <a:srgbClr val="9BA7B0"/>
                </a:solidFill>
              </a:defRPr>
            </a:lvl1pPr>
          </a:lstStyle>
          <a:p>
            <a:r>
              <a:rPr lang="nn-NO" smtClean="0"/>
              <a:t>Jisc Digital Student http://digitalstudent.jiscinvolve.org.uk</a:t>
            </a:r>
            <a:endParaRPr lang="en-GB" dirty="0"/>
          </a:p>
        </p:txBody>
      </p:sp>
      <p:sp>
        <p:nvSpPr>
          <p:cNvPr id="6" name="Slide Number Placeholder 5"/>
          <p:cNvSpPr>
            <a:spLocks noGrp="1"/>
          </p:cNvSpPr>
          <p:nvPr>
            <p:ph type="sldNum" sz="quarter" idx="4"/>
          </p:nvPr>
        </p:nvSpPr>
        <p:spPr>
          <a:xfrm>
            <a:off x="8190000" y="4896000"/>
            <a:ext cx="720000" cy="180000"/>
          </a:xfrm>
          <a:prstGeom prst="rect">
            <a:avLst/>
          </a:prstGeom>
        </p:spPr>
        <p:txBody>
          <a:bodyPr vert="horz" lIns="0" tIns="0" rIns="0" bIns="0" rtlCol="0" anchor="t" anchorCtr="0"/>
          <a:lstStyle>
            <a:lvl1pPr algn="r">
              <a:defRPr sz="950" b="1">
                <a:solidFill>
                  <a:srgbClr val="9BA7B0"/>
                </a:solidFill>
              </a:defRPr>
            </a:lvl1pPr>
          </a:lstStyle>
          <a:p>
            <a:fld id="{F0A55F06-C352-544E-8237-6F33909C7E7A}" type="slidenum">
              <a:rPr lang="en-GB" smtClean="0"/>
              <a:pPr/>
              <a:t>‹#›</a:t>
            </a:fld>
            <a:endParaRPr lang="en-GB" dirty="0"/>
          </a:p>
        </p:txBody>
      </p:sp>
    </p:spTree>
    <p:extLst>
      <p:ext uri="{BB962C8B-B14F-4D97-AF65-F5344CB8AC3E}">
        <p14:creationId xmlns:p14="http://schemas.microsoft.com/office/powerpoint/2010/main" val="2890663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52" r:id="rId5"/>
    <p:sldLayoutId id="2147483653" r:id="rId6"/>
    <p:sldLayoutId id="2147483658" r:id="rId7"/>
    <p:sldLayoutId id="2147483657" r:id="rId8"/>
    <p:sldLayoutId id="2147483654" r:id="rId9"/>
    <p:sldLayoutId id="2147483655" r:id="rId10"/>
    <p:sldLayoutId id="2147483660" r:id="rId11"/>
    <p:sldLayoutId id="2147483661" r:id="rId12"/>
    <p:sldLayoutId id="2147483663" r:id="rId13"/>
  </p:sldLayoutIdLst>
  <p:hf hdr="0"/>
  <p:txStyles>
    <p:titleStyle>
      <a:lvl1pPr algn="r" defTabSz="457200" rtl="0" eaLnBrk="1" latinLnBrk="0" hangingPunct="1">
        <a:spcBef>
          <a:spcPct val="0"/>
        </a:spcBef>
        <a:buNone/>
        <a:defRPr sz="2800" b="1" kern="1200">
          <a:solidFill>
            <a:schemeClr val="accent5"/>
          </a:solidFill>
          <a:latin typeface="+mj-lt"/>
          <a:ea typeface="+mj-ea"/>
          <a:cs typeface="+mj-cs"/>
        </a:defRPr>
      </a:lvl1pPr>
    </p:titleStyle>
    <p:bodyStyle>
      <a:lvl1pPr marL="288000" indent="-288000" algn="l" defTabSz="457200"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4" Type="http://schemas.openxmlformats.org/officeDocument/2006/relationships/diagramData" Target="../diagrams/data7.xml"/><Relationship Id="rId15" Type="http://schemas.openxmlformats.org/officeDocument/2006/relationships/diagramLayout" Target="../diagrams/layout7.xml"/><Relationship Id="rId16" Type="http://schemas.openxmlformats.org/officeDocument/2006/relationships/diagramQuickStyle" Target="../diagrams/quickStyle7.xml"/><Relationship Id="rId17" Type="http://schemas.openxmlformats.org/officeDocument/2006/relationships/diagramColors" Target="../diagrams/colors7.xml"/><Relationship Id="rId18" Type="http://schemas.microsoft.com/office/2007/relationships/diagramDrawing" Target="../diagrams/drawing7.xml"/><Relationship Id="rId19"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hyperlink" Target="http://digitalstudent.jiscinvolve.org.uk/" TargetMode="External"/><Relationship Id="rId9" Type="http://schemas.openxmlformats.org/officeDocument/2006/relationships/diagramData" Target="../diagrams/data6.xml"/><Relationship Id="rId10"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digitalstudent.jiscinvolve.org.uk/" TargetMode="Externa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digitalstudent.jiscinvolve.org.uk/" TargetMode="External"/><Relationship Id="rId5"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digitalstudent.jiscinvolve.org.uk/" TargetMode="External"/><Relationship Id="rId9" Type="http://schemas.openxmlformats.org/officeDocument/2006/relationships/image" Target="../media/image11.png"/><Relationship Id="rId10"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digitalstudent.jiscinvolve.org.uk/" TargetMode="External"/><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digitalstudent.jiscinvolve.org.uk/" TargetMode="External"/><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hyperlink" Target="http://digitalstudent.jiscinvolve.org.uk/" TargetMode="External"/><Relationship Id="rId9" Type="http://schemas.openxmlformats.org/officeDocument/2006/relationships/image" Target="../media/image23.png"/><Relationship Id="rId1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igital-student.jpg"/>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9144000" cy="4629402"/>
          </a:xfrm>
        </p:spPr>
      </p:pic>
      <p:sp>
        <p:nvSpPr>
          <p:cNvPr id="8" name="Rectangle 9"/>
          <p:cNvSpPr>
            <a:spLocks noChangeArrowheads="1"/>
          </p:cNvSpPr>
          <p:nvPr/>
        </p:nvSpPr>
        <p:spPr bwMode="auto">
          <a:xfrm>
            <a:off x="1256040" y="3294054"/>
            <a:ext cx="7887960" cy="1090377"/>
          </a:xfrm>
          <a:prstGeom prst="rect">
            <a:avLst/>
          </a:prstGeom>
          <a:solidFill>
            <a:srgbClr val="DE481C"/>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Rectangle 7"/>
          <p:cNvSpPr>
            <a:spLocks noChangeArrowheads="1"/>
          </p:cNvSpPr>
          <p:nvPr/>
        </p:nvSpPr>
        <p:spPr bwMode="auto">
          <a:xfrm>
            <a:off x="0" y="3291830"/>
            <a:ext cx="1184032" cy="1092601"/>
          </a:xfrm>
          <a:prstGeom prst="rect">
            <a:avLst/>
          </a:prstGeom>
          <a:solidFill>
            <a:srgbClr val="DE481C"/>
          </a:solidFill>
          <a:ln>
            <a:no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Subtitle 9"/>
          <p:cNvSpPr>
            <a:spLocks noGrp="1"/>
          </p:cNvSpPr>
          <p:nvPr>
            <p:ph type="subTitle" idx="1"/>
          </p:nvPr>
        </p:nvSpPr>
        <p:spPr>
          <a:xfrm>
            <a:off x="1331627" y="4013713"/>
            <a:ext cx="7470000" cy="197490"/>
          </a:xfrm>
        </p:spPr>
        <p:txBody>
          <a:bodyPr/>
          <a:lstStyle/>
          <a:p>
            <a:r>
              <a:rPr lang="en-GB" dirty="0" smtClean="0"/>
              <a:t>				</a:t>
            </a:r>
            <a:endParaRPr lang="en-GB" dirty="0"/>
          </a:p>
        </p:txBody>
      </p:sp>
      <p:sp>
        <p:nvSpPr>
          <p:cNvPr id="2" name="Title 1"/>
          <p:cNvSpPr>
            <a:spLocks noGrp="1"/>
          </p:cNvSpPr>
          <p:nvPr>
            <p:ph type="title"/>
          </p:nvPr>
        </p:nvSpPr>
        <p:spPr>
          <a:xfrm>
            <a:off x="1349689" y="3359731"/>
            <a:ext cx="7470000" cy="377026"/>
          </a:xfrm>
        </p:spPr>
        <p:txBody>
          <a:bodyPr>
            <a:noAutofit/>
          </a:bodyPr>
          <a:lstStyle/>
          <a:p>
            <a:pPr algn="r"/>
            <a:r>
              <a:rPr lang="en-GB" dirty="0" smtClean="0"/>
              <a:t>Meeting the needs of all learners</a:t>
            </a:r>
            <a:br>
              <a:rPr lang="en-GB" dirty="0" smtClean="0"/>
            </a:br>
            <a:r>
              <a:rPr lang="en-GB" sz="1600" dirty="0" smtClean="0"/>
              <a:t>Prof </a:t>
            </a:r>
            <a:r>
              <a:rPr lang="en-GB" sz="1600" smtClean="0"/>
              <a:t>Liz Browne, </a:t>
            </a:r>
            <a:r>
              <a:rPr lang="en-GB" sz="1600" dirty="0" smtClean="0"/>
              <a:t>Oxford Brookes </a:t>
            </a:r>
            <a:r>
              <a:rPr lang="en-GB" sz="1600" dirty="0" err="1" smtClean="0"/>
              <a:t>Unversity</a:t>
            </a:r>
            <a:endParaRPr lang="en-GB" sz="1600" dirty="0"/>
          </a:p>
        </p:txBody>
      </p:sp>
      <p:sp>
        <p:nvSpPr>
          <p:cNvPr id="12" name="Text Placeholder 11"/>
          <p:cNvSpPr>
            <a:spLocks noGrp="1"/>
          </p:cNvSpPr>
          <p:nvPr>
            <p:ph type="body" sz="quarter" idx="11"/>
          </p:nvPr>
        </p:nvSpPr>
        <p:spPr>
          <a:xfrm>
            <a:off x="0" y="3537466"/>
            <a:ext cx="1184032" cy="647673"/>
          </a:xfrm>
        </p:spPr>
        <p:txBody>
          <a:bodyPr>
            <a:noAutofit/>
          </a:bodyPr>
          <a:lstStyle/>
          <a:p>
            <a:pPr algn="ctr">
              <a:lnSpc>
                <a:spcPct val="100000"/>
              </a:lnSpc>
            </a:pPr>
            <a:r>
              <a:rPr lang="en-GB" sz="1400" dirty="0" smtClean="0"/>
              <a:t>Swansea</a:t>
            </a:r>
            <a:endParaRPr lang="en-GB" sz="1400" dirty="0" smtClean="0"/>
          </a:p>
          <a:p>
            <a:pPr algn="ctr">
              <a:lnSpc>
                <a:spcPct val="100000"/>
              </a:lnSpc>
            </a:pPr>
            <a:r>
              <a:rPr lang="en-GB" sz="1400" dirty="0"/>
              <a:t>2</a:t>
            </a:r>
            <a:r>
              <a:rPr lang="en-GB" sz="1400" dirty="0" smtClean="0"/>
              <a:t>3/04/15</a:t>
            </a:r>
            <a:endParaRPr lang="en-GB" sz="1400" dirty="0"/>
          </a:p>
        </p:txBody>
      </p:sp>
      <p:pic>
        <p:nvPicPr>
          <p:cNvPr id="6" name="Picture 5" descr="2013_Jisc_Logo_RGB300(26m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9" name="Parallelogram 20"/>
          <p:cNvSpPr/>
          <p:nvPr/>
        </p:nvSpPr>
        <p:spPr>
          <a:xfrm>
            <a:off x="1179839" y="3293531"/>
            <a:ext cx="79780" cy="961504"/>
          </a:xfrm>
          <a:custGeom>
            <a:avLst/>
            <a:gdLst>
              <a:gd name="connsiteX0" fmla="*/ 0 w 216024"/>
              <a:gd name="connsiteY0" fmla="*/ 936104 h 936104"/>
              <a:gd name="connsiteX1" fmla="*/ 54006 w 216024"/>
              <a:gd name="connsiteY1" fmla="*/ 0 h 936104"/>
              <a:gd name="connsiteX2" fmla="*/ 216024 w 216024"/>
              <a:gd name="connsiteY2" fmla="*/ 0 h 936104"/>
              <a:gd name="connsiteX3" fmla="*/ 162018 w 216024"/>
              <a:gd name="connsiteY3" fmla="*/ 936104 h 936104"/>
              <a:gd name="connsiteX4" fmla="*/ 0 w 216024"/>
              <a:gd name="connsiteY4" fmla="*/ 936104 h 936104"/>
              <a:gd name="connsiteX0" fmla="*/ 76169 w 292193"/>
              <a:gd name="connsiteY0" fmla="*/ 1136129 h 1136129"/>
              <a:gd name="connsiteX1" fmla="*/ 0 w 292193"/>
              <a:gd name="connsiteY1" fmla="*/ 0 h 1136129"/>
              <a:gd name="connsiteX2" fmla="*/ 292193 w 292193"/>
              <a:gd name="connsiteY2" fmla="*/ 200025 h 1136129"/>
              <a:gd name="connsiteX3" fmla="*/ 238187 w 292193"/>
              <a:gd name="connsiteY3" fmla="*/ 1136129 h 1136129"/>
              <a:gd name="connsiteX4" fmla="*/ 76169 w 292193"/>
              <a:gd name="connsiteY4" fmla="*/ 1136129 h 1136129"/>
              <a:gd name="connsiteX0" fmla="*/ 3144 w 292193"/>
              <a:gd name="connsiteY0" fmla="*/ 917054 h 1136129"/>
              <a:gd name="connsiteX1" fmla="*/ 0 w 292193"/>
              <a:gd name="connsiteY1" fmla="*/ 0 h 1136129"/>
              <a:gd name="connsiteX2" fmla="*/ 292193 w 292193"/>
              <a:gd name="connsiteY2" fmla="*/ 200025 h 1136129"/>
              <a:gd name="connsiteX3" fmla="*/ 238187 w 292193"/>
              <a:gd name="connsiteY3" fmla="*/ 1136129 h 1136129"/>
              <a:gd name="connsiteX4" fmla="*/ 3144 w 292193"/>
              <a:gd name="connsiteY4" fmla="*/ 917054 h 1136129"/>
              <a:gd name="connsiteX0" fmla="*/ 3144 w 292193"/>
              <a:gd name="connsiteY0" fmla="*/ 917054 h 917054"/>
              <a:gd name="connsiteX1" fmla="*/ 0 w 292193"/>
              <a:gd name="connsiteY1" fmla="*/ 0 h 917054"/>
              <a:gd name="connsiteX2" fmla="*/ 292193 w 292193"/>
              <a:gd name="connsiteY2" fmla="*/ 200025 h 917054"/>
              <a:gd name="connsiteX3" fmla="*/ 41337 w 292193"/>
              <a:gd name="connsiteY3" fmla="*/ 767829 h 917054"/>
              <a:gd name="connsiteX4" fmla="*/ 3144 w 292193"/>
              <a:gd name="connsiteY4" fmla="*/ 917054 h 917054"/>
              <a:gd name="connsiteX0" fmla="*/ 3144 w 292193"/>
              <a:gd name="connsiteY0" fmla="*/ 917054 h 964679"/>
              <a:gd name="connsiteX1" fmla="*/ 0 w 292193"/>
              <a:gd name="connsiteY1" fmla="*/ 0 h 964679"/>
              <a:gd name="connsiteX2" fmla="*/ 292193 w 292193"/>
              <a:gd name="connsiteY2" fmla="*/ 200025 h 964679"/>
              <a:gd name="connsiteX3" fmla="*/ 76262 w 292193"/>
              <a:gd name="connsiteY3" fmla="*/ 964679 h 964679"/>
              <a:gd name="connsiteX4" fmla="*/ 3144 w 292193"/>
              <a:gd name="connsiteY4" fmla="*/ 917054 h 964679"/>
              <a:gd name="connsiteX0" fmla="*/ 164976 w 238094"/>
              <a:gd name="connsiteY0" fmla="*/ 917054 h 964679"/>
              <a:gd name="connsiteX1" fmla="*/ 161832 w 238094"/>
              <a:gd name="connsiteY1" fmla="*/ 0 h 964679"/>
              <a:gd name="connsiteX2" fmla="*/ 0 w 238094"/>
              <a:gd name="connsiteY2" fmla="*/ 180975 h 964679"/>
              <a:gd name="connsiteX3" fmla="*/ 238094 w 238094"/>
              <a:gd name="connsiteY3" fmla="*/ 964679 h 964679"/>
              <a:gd name="connsiteX4" fmla="*/ 164976 w 238094"/>
              <a:gd name="connsiteY4" fmla="*/ 917054 h 964679"/>
              <a:gd name="connsiteX0" fmla="*/ 3144 w 79468"/>
              <a:gd name="connsiteY0" fmla="*/ 917054 h 964679"/>
              <a:gd name="connsiteX1" fmla="*/ 0 w 79468"/>
              <a:gd name="connsiteY1" fmla="*/ 0 h 964679"/>
              <a:gd name="connsiteX2" fmla="*/ 79468 w 79468"/>
              <a:gd name="connsiteY2" fmla="*/ 47625 h 964679"/>
              <a:gd name="connsiteX3" fmla="*/ 76262 w 79468"/>
              <a:gd name="connsiteY3" fmla="*/ 964679 h 964679"/>
              <a:gd name="connsiteX4" fmla="*/ 3144 w 79468"/>
              <a:gd name="connsiteY4" fmla="*/ 917054 h 964679"/>
              <a:gd name="connsiteX0" fmla="*/ 3144 w 79749"/>
              <a:gd name="connsiteY0" fmla="*/ 917054 h 961504"/>
              <a:gd name="connsiteX1" fmla="*/ 0 w 79749"/>
              <a:gd name="connsiteY1" fmla="*/ 0 h 961504"/>
              <a:gd name="connsiteX2" fmla="*/ 79468 w 79749"/>
              <a:gd name="connsiteY2" fmla="*/ 47625 h 961504"/>
              <a:gd name="connsiteX3" fmla="*/ 79437 w 79749"/>
              <a:gd name="connsiteY3" fmla="*/ 961504 h 961504"/>
              <a:gd name="connsiteX4" fmla="*/ 3144 w 79749"/>
              <a:gd name="connsiteY4" fmla="*/ 917054 h 961504"/>
              <a:gd name="connsiteX0" fmla="*/ 0 w 79780"/>
              <a:gd name="connsiteY0" fmla="*/ 913879 h 961504"/>
              <a:gd name="connsiteX1" fmla="*/ 31 w 79780"/>
              <a:gd name="connsiteY1" fmla="*/ 0 h 961504"/>
              <a:gd name="connsiteX2" fmla="*/ 79499 w 79780"/>
              <a:gd name="connsiteY2" fmla="*/ 47625 h 961504"/>
              <a:gd name="connsiteX3" fmla="*/ 79468 w 79780"/>
              <a:gd name="connsiteY3" fmla="*/ 961504 h 961504"/>
              <a:gd name="connsiteX4" fmla="*/ 0 w 79780"/>
              <a:gd name="connsiteY4" fmla="*/ 913879 h 96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0" h="961504">
                <a:moveTo>
                  <a:pt x="0" y="913879"/>
                </a:moveTo>
                <a:cubicBezTo>
                  <a:pt x="10" y="609253"/>
                  <a:pt x="21" y="304626"/>
                  <a:pt x="31" y="0"/>
                </a:cubicBezTo>
                <a:lnTo>
                  <a:pt x="79499" y="47625"/>
                </a:lnTo>
                <a:cubicBezTo>
                  <a:pt x="78430" y="353310"/>
                  <a:pt x="80537" y="655819"/>
                  <a:pt x="79468" y="961504"/>
                </a:cubicBezTo>
                <a:lnTo>
                  <a:pt x="0" y="913879"/>
                </a:lnTo>
                <a:close/>
              </a:path>
            </a:pathLst>
          </a:custGeom>
          <a:solidFill>
            <a:srgbClr val="9F3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000185" y="4629402"/>
            <a:ext cx="8235547" cy="461665"/>
          </a:xfrm>
          <a:prstGeom prst="rect">
            <a:avLst/>
          </a:prstGeom>
          <a:noFill/>
        </p:spPr>
        <p:txBody>
          <a:bodyPr wrap="square" rtlCol="0">
            <a:spAutoFit/>
          </a:bodyPr>
          <a:lstStyle/>
          <a:p>
            <a:r>
              <a:rPr lang="en-GB" sz="2400" dirty="0" smtClean="0">
                <a:solidFill>
                  <a:srgbClr val="E85E12"/>
                </a:solidFill>
              </a:rPr>
              <a:t>#</a:t>
            </a:r>
            <a:r>
              <a:rPr lang="en-GB" sz="2400" dirty="0" err="1" smtClean="0">
                <a:solidFill>
                  <a:srgbClr val="E85E12"/>
                </a:solidFill>
              </a:rPr>
              <a:t>digitalstudent</a:t>
            </a:r>
            <a:r>
              <a:rPr lang="en-GB" sz="2400" dirty="0"/>
              <a:t> </a:t>
            </a:r>
            <a:r>
              <a:rPr lang="en-GB" sz="2400" dirty="0" smtClean="0"/>
              <a:t>            </a:t>
            </a:r>
            <a:r>
              <a:rPr lang="en-GB" sz="2400" dirty="0" smtClean="0">
                <a:solidFill>
                  <a:srgbClr val="E85E12"/>
                </a:solidFill>
              </a:rPr>
              <a:t>http://digitalstudent.jiscinvolve.org</a:t>
            </a:r>
            <a:endParaRPr lang="en-GB" sz="2400" dirty="0">
              <a:solidFill>
                <a:srgbClr val="E85E12"/>
              </a:solidFill>
            </a:endParaRPr>
          </a:p>
        </p:txBody>
      </p:sp>
    </p:spTree>
    <p:extLst>
      <p:ext uri="{BB962C8B-B14F-4D97-AF65-F5344CB8AC3E}">
        <p14:creationId xmlns:p14="http://schemas.microsoft.com/office/powerpoint/2010/main" val="40714305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Overview</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75442666"/>
              </p:ext>
            </p:extLst>
          </p:nvPr>
        </p:nvGraphicFramePr>
        <p:xfrm>
          <a:off x="1778122" y="912689"/>
          <a:ext cx="2555627"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a:xfrm>
            <a:off x="7830000" y="4716000"/>
            <a:ext cx="720000" cy="180000"/>
          </a:xfrm>
        </p:spPr>
        <p:txBody>
          <a:bodyPr/>
          <a:lstStyle/>
          <a:p>
            <a:fld id="{F0A55F06-C352-544E-8237-6F33909C7E7A}" type="slidenum">
              <a:rPr lang="en-GB" smtClean="0"/>
              <a:pPr/>
              <a:t>10</a:t>
            </a:fld>
            <a:endParaRPr lang="en-GB"/>
          </a:p>
        </p:txBody>
      </p:sp>
      <p:graphicFrame>
        <p:nvGraphicFramePr>
          <p:cNvPr id="8" name="Content Placeholder 1"/>
          <p:cNvGraphicFramePr>
            <a:graphicFrameLocks/>
          </p:cNvGraphicFramePr>
          <p:nvPr>
            <p:extLst>
              <p:ext uri="{D42A27DB-BD31-4B8C-83A1-F6EECF244321}">
                <p14:modId xmlns:p14="http://schemas.microsoft.com/office/powerpoint/2010/main" val="740947976"/>
              </p:ext>
            </p:extLst>
          </p:nvPr>
        </p:nvGraphicFramePr>
        <p:xfrm>
          <a:off x="3893177" y="900929"/>
          <a:ext cx="2819982" cy="3870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1"/>
          <p:cNvGraphicFramePr>
            <a:graphicFrameLocks/>
          </p:cNvGraphicFramePr>
          <p:nvPr>
            <p:extLst>
              <p:ext uri="{D42A27DB-BD31-4B8C-83A1-F6EECF244321}">
                <p14:modId xmlns:p14="http://schemas.microsoft.com/office/powerpoint/2010/main" val="2693409828"/>
              </p:ext>
            </p:extLst>
          </p:nvPr>
        </p:nvGraphicFramePr>
        <p:xfrm>
          <a:off x="6173734" y="888353"/>
          <a:ext cx="2970266" cy="387032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TextBox 3"/>
          <p:cNvSpPr txBox="1"/>
          <p:nvPr/>
        </p:nvSpPr>
        <p:spPr>
          <a:xfrm>
            <a:off x="249577" y="1031215"/>
            <a:ext cx="1530726" cy="707886"/>
          </a:xfrm>
          <a:prstGeom prst="rect">
            <a:avLst/>
          </a:prstGeom>
          <a:noFill/>
        </p:spPr>
        <p:txBody>
          <a:bodyPr wrap="square" rtlCol="0">
            <a:spAutoFit/>
          </a:bodyPr>
          <a:lstStyle/>
          <a:p>
            <a:r>
              <a:rPr lang="en-US" sz="2000" b="1" dirty="0" smtClean="0"/>
              <a:t>FE learners who are:</a:t>
            </a:r>
            <a:endParaRPr lang="en-US" sz="2000" b="1" dirty="0"/>
          </a:p>
        </p:txBody>
      </p:sp>
      <p:sp>
        <p:nvSpPr>
          <p:cNvPr id="10" name="TextBox 9"/>
          <p:cNvSpPr txBox="1"/>
          <p:nvPr/>
        </p:nvSpPr>
        <p:spPr>
          <a:xfrm>
            <a:off x="188601" y="2392380"/>
            <a:ext cx="1986792" cy="1015663"/>
          </a:xfrm>
          <a:prstGeom prst="rect">
            <a:avLst/>
          </a:prstGeom>
          <a:noFill/>
        </p:spPr>
        <p:txBody>
          <a:bodyPr wrap="square" rtlCol="0">
            <a:spAutoFit/>
          </a:bodyPr>
          <a:lstStyle/>
          <a:p>
            <a:r>
              <a:rPr lang="en-US" sz="2000" b="1" dirty="0" smtClean="0"/>
              <a:t>Experience </a:t>
            </a:r>
          </a:p>
          <a:p>
            <a:r>
              <a:rPr lang="en-US" sz="2000" b="1" dirty="0" smtClean="0"/>
              <a:t>the digital environment as:</a:t>
            </a:r>
            <a:endParaRPr lang="en-US" sz="2000" b="1" dirty="0"/>
          </a:p>
        </p:txBody>
      </p:sp>
      <p:sp>
        <p:nvSpPr>
          <p:cNvPr id="11" name="TextBox 10"/>
          <p:cNvSpPr txBox="1"/>
          <p:nvPr/>
        </p:nvSpPr>
        <p:spPr>
          <a:xfrm>
            <a:off x="249577" y="3847108"/>
            <a:ext cx="1825177" cy="707886"/>
          </a:xfrm>
          <a:prstGeom prst="rect">
            <a:avLst/>
          </a:prstGeom>
          <a:noFill/>
        </p:spPr>
        <p:txBody>
          <a:bodyPr wrap="square" rtlCol="0">
            <a:spAutoFit/>
          </a:bodyPr>
          <a:lstStyle/>
          <a:p>
            <a:r>
              <a:rPr lang="en-US" sz="2000" b="1" dirty="0" smtClean="0"/>
              <a:t>Are supported best where:</a:t>
            </a:r>
            <a:endParaRPr lang="en-US" sz="2000" b="1" dirty="0"/>
          </a:p>
        </p:txBody>
      </p:sp>
    </p:spTree>
    <p:extLst>
      <p:ext uri="{BB962C8B-B14F-4D97-AF65-F5344CB8AC3E}">
        <p14:creationId xmlns:p14="http://schemas.microsoft.com/office/powerpoint/2010/main" val="1204690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Difficulties</a:t>
            </a:r>
            <a:endParaRPr lang="en-GB" dirty="0"/>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11</a:t>
            </a:fld>
            <a:endParaRPr lang="en-GB"/>
          </a:p>
        </p:txBody>
      </p:sp>
      <p:sp>
        <p:nvSpPr>
          <p:cNvPr id="10" name="Content Placeholder 3"/>
          <p:cNvSpPr>
            <a:spLocks noGrp="1"/>
          </p:cNvSpPr>
          <p:nvPr>
            <p:ph sz="half" idx="2"/>
          </p:nvPr>
        </p:nvSpPr>
        <p:spPr>
          <a:xfrm>
            <a:off x="707801" y="762234"/>
            <a:ext cx="7798714" cy="4016021"/>
          </a:xfrm>
        </p:spPr>
        <p:txBody>
          <a:bodyPr>
            <a:normAutofit/>
          </a:bodyPr>
          <a:lstStyle/>
          <a:p>
            <a:r>
              <a:rPr lang="en-GB" sz="3200" dirty="0" smtClean="0"/>
              <a:t> </a:t>
            </a:r>
            <a:r>
              <a:rPr lang="en-GB" sz="3200" dirty="0"/>
              <a:t>National projects, surveys and collections ceased after 2008-</a:t>
            </a:r>
            <a:r>
              <a:rPr lang="en-GB" sz="3200" dirty="0" smtClean="0"/>
              <a:t>9</a:t>
            </a:r>
          </a:p>
          <a:p>
            <a:r>
              <a:rPr lang="en-GB" sz="3200" dirty="0" smtClean="0"/>
              <a:t> Little </a:t>
            </a:r>
            <a:r>
              <a:rPr lang="en-GB" sz="3200" dirty="0"/>
              <a:t>quality research </a:t>
            </a:r>
            <a:r>
              <a:rPr lang="en-GB" sz="3200" dirty="0" smtClean="0"/>
              <a:t>in the sector</a:t>
            </a:r>
          </a:p>
          <a:p>
            <a:r>
              <a:rPr lang="en-GB" sz="3200" dirty="0" smtClean="0"/>
              <a:t> Reports of practice from a teacher’s perspective</a:t>
            </a:r>
          </a:p>
          <a:p>
            <a:r>
              <a:rPr lang="en-GB" sz="3200" dirty="0" smtClean="0"/>
              <a:t> Collections not tagged for learner experience</a:t>
            </a:r>
          </a:p>
          <a:p>
            <a:endParaRPr lang="en-GB" sz="3200" dirty="0"/>
          </a:p>
        </p:txBody>
      </p:sp>
    </p:spTree>
    <p:extLst>
      <p:ext uri="{BB962C8B-B14F-4D97-AF65-F5344CB8AC3E}">
        <p14:creationId xmlns:p14="http://schemas.microsoft.com/office/powerpoint/2010/main" val="53837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Activity</a:t>
            </a:r>
            <a:endParaRPr lang="en-GB" dirty="0"/>
          </a:p>
        </p:txBody>
      </p:sp>
      <p:sp>
        <p:nvSpPr>
          <p:cNvPr id="7" name="Content Placeholder 6"/>
          <p:cNvSpPr>
            <a:spLocks noGrp="1"/>
          </p:cNvSpPr>
          <p:nvPr>
            <p:ph idx="1"/>
          </p:nvPr>
        </p:nvSpPr>
        <p:spPr>
          <a:xfrm>
            <a:off x="1605351" y="772464"/>
            <a:ext cx="2624006" cy="573075"/>
          </a:xfrm>
        </p:spPr>
        <p:txBody>
          <a:bodyPr>
            <a:normAutofit fontScale="92500" lnSpcReduction="10000"/>
          </a:bodyPr>
          <a:lstStyle/>
          <a:p>
            <a:pPr marL="288000" lvl="1" indent="0">
              <a:buNone/>
            </a:pPr>
            <a:r>
              <a:rPr lang="en-GB" sz="2400" dirty="0" smtClean="0"/>
              <a:t>are </a:t>
            </a:r>
            <a:r>
              <a:rPr lang="en-GB" sz="2400" b="1" dirty="0" smtClean="0"/>
              <a:t>challenged when . . .</a:t>
            </a:r>
          </a:p>
          <a:p>
            <a:pPr marL="288000" lvl="1" indent="0">
              <a:buNone/>
            </a:pPr>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3"/>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12</a:t>
            </a:fld>
            <a:endParaRPr lang="en-GB"/>
          </a:p>
        </p:txBody>
      </p:sp>
      <p:pic>
        <p:nvPicPr>
          <p:cNvPr id="8" name="Picture 7" descr="200387759-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67878"/>
            <a:ext cx="1064347" cy="2828122"/>
          </a:xfrm>
          <a:prstGeom prst="rect">
            <a:avLst/>
          </a:prstGeom>
        </p:spPr>
      </p:pic>
      <p:pic>
        <p:nvPicPr>
          <p:cNvPr id="9" name="Picture 8" descr="200387787-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2561" y="1911742"/>
            <a:ext cx="1411439" cy="2984258"/>
          </a:xfrm>
          <a:prstGeom prst="rect">
            <a:avLst/>
          </a:prstGeom>
        </p:spPr>
      </p:pic>
      <p:sp>
        <p:nvSpPr>
          <p:cNvPr id="10" name="Content Placeholder 6"/>
          <p:cNvSpPr txBox="1">
            <a:spLocks/>
          </p:cNvSpPr>
          <p:nvPr/>
        </p:nvSpPr>
        <p:spPr>
          <a:xfrm>
            <a:off x="4519250" y="772079"/>
            <a:ext cx="2450557" cy="573460"/>
          </a:xfrm>
          <a:prstGeom prst="rect">
            <a:avLst/>
          </a:prstGeom>
        </p:spPr>
        <p:txBody>
          <a:bodyPr vert="horz" lIns="0" tIns="0" rIns="0" bIns="0" rtlCol="0">
            <a:normAutofit fontScale="92500" lnSpcReduction="10000"/>
          </a:bodyPr>
          <a:lstStyle>
            <a:lvl1pPr marL="288000" indent="-288000" algn="l" defTabSz="457200"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000" lvl="1" indent="0">
              <a:buNone/>
            </a:pPr>
            <a:r>
              <a:rPr lang="en-GB" sz="2400" dirty="0" smtClean="0"/>
              <a:t>are </a:t>
            </a:r>
            <a:r>
              <a:rPr lang="en-GB" sz="2400" b="1" dirty="0" smtClean="0"/>
              <a:t>supported when . . .</a:t>
            </a:r>
            <a:endParaRPr lang="en-GB" sz="2400" dirty="0" smtClean="0"/>
          </a:p>
          <a:p>
            <a:pPr lvl="1"/>
            <a:endParaRPr lang="en-GB" sz="2400" dirty="0"/>
          </a:p>
        </p:txBody>
      </p:sp>
      <p:cxnSp>
        <p:nvCxnSpPr>
          <p:cNvPr id="11" name="Straight Connector 10"/>
          <p:cNvCxnSpPr/>
          <p:nvPr/>
        </p:nvCxnSpPr>
        <p:spPr>
          <a:xfrm flipV="1">
            <a:off x="1404001" y="1486717"/>
            <a:ext cx="556580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29357" y="712385"/>
            <a:ext cx="0" cy="39645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726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digital literacies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82943682"/>
              </p:ext>
            </p:extLst>
          </p:nvPr>
        </p:nvGraphicFramePr>
        <p:xfrm>
          <a:off x="1758462" y="900000"/>
          <a:ext cx="6193692" cy="38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21/05/2014</a:t>
            </a:r>
            <a:endParaRPr lang="en-GB"/>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13</a:t>
            </a:fld>
            <a:endParaRPr lang="en-GB"/>
          </a:p>
        </p:txBody>
      </p:sp>
      <p:cxnSp>
        <p:nvCxnSpPr>
          <p:cNvPr id="9" name="Straight Connector 8"/>
          <p:cNvCxnSpPr/>
          <p:nvPr/>
        </p:nvCxnSpPr>
        <p:spPr>
          <a:xfrm>
            <a:off x="449385" y="2579077"/>
            <a:ext cx="8303846" cy="0"/>
          </a:xfrm>
          <a:prstGeom prst="line">
            <a:avLst/>
          </a:prstGeom>
          <a:ln w="53975"/>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9385" y="2969846"/>
            <a:ext cx="2101882" cy="523220"/>
          </a:xfrm>
          <a:prstGeom prst="rect">
            <a:avLst/>
          </a:prstGeom>
          <a:noFill/>
        </p:spPr>
        <p:txBody>
          <a:bodyPr wrap="none" rtlCol="0">
            <a:spAutoFit/>
          </a:bodyPr>
          <a:lstStyle/>
          <a:p>
            <a:r>
              <a:rPr lang="en-US" sz="2800" dirty="0" smtClean="0"/>
              <a:t>Entitlements</a:t>
            </a:r>
            <a:endParaRPr lang="en-US" sz="2800" dirty="0"/>
          </a:p>
        </p:txBody>
      </p:sp>
      <p:sp>
        <p:nvSpPr>
          <p:cNvPr id="12" name="TextBox 11"/>
          <p:cNvSpPr txBox="1"/>
          <p:nvPr/>
        </p:nvSpPr>
        <p:spPr>
          <a:xfrm>
            <a:off x="449385" y="1715477"/>
            <a:ext cx="2399766" cy="523220"/>
          </a:xfrm>
          <a:prstGeom prst="rect">
            <a:avLst/>
          </a:prstGeom>
          <a:noFill/>
        </p:spPr>
        <p:txBody>
          <a:bodyPr wrap="none" rtlCol="0">
            <a:spAutoFit/>
          </a:bodyPr>
          <a:lstStyle/>
          <a:p>
            <a:r>
              <a:rPr lang="en-US" sz="2800" dirty="0" smtClean="0"/>
              <a:t>Enhancements</a:t>
            </a:r>
            <a:endParaRPr lang="en-US" sz="2800" dirty="0"/>
          </a:p>
        </p:txBody>
      </p:sp>
    </p:spTree>
    <p:extLst>
      <p:ext uri="{BB962C8B-B14F-4D97-AF65-F5344CB8AC3E}">
        <p14:creationId xmlns:p14="http://schemas.microsoft.com/office/powerpoint/2010/main" val="3851789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3885" y="2"/>
            <a:ext cx="7816116" cy="468000"/>
          </a:xfrm>
        </p:spPr>
        <p:txBody>
          <a:bodyPr>
            <a:normAutofit/>
          </a:bodyPr>
          <a:lstStyle/>
          <a:p>
            <a:r>
              <a:rPr lang="en-GB" sz="2400" dirty="0" smtClean="0"/>
              <a:t>How do learners experience the digital environment in FE?</a:t>
            </a:r>
            <a:endParaRPr lang="en-GB" sz="2400" dirty="0"/>
          </a:p>
        </p:txBody>
      </p:sp>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283595" y="784672"/>
            <a:ext cx="4638520" cy="3870325"/>
          </a:xfrm>
        </p:spPr>
      </p:pic>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4"/>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2</a:t>
            </a:fld>
            <a:endParaRPr lang="en-GB"/>
          </a:p>
        </p:txBody>
      </p:sp>
      <p:sp>
        <p:nvSpPr>
          <p:cNvPr id="8" name="TextBox 7"/>
          <p:cNvSpPr txBox="1"/>
          <p:nvPr/>
        </p:nvSpPr>
        <p:spPr>
          <a:xfrm>
            <a:off x="205620" y="1402005"/>
            <a:ext cx="1827744" cy="2585323"/>
          </a:xfrm>
          <a:prstGeom prst="rect">
            <a:avLst/>
          </a:prstGeom>
          <a:noFill/>
        </p:spPr>
        <p:txBody>
          <a:bodyPr wrap="none" rtlCol="0">
            <a:spAutoFit/>
          </a:bodyPr>
          <a:lstStyle/>
          <a:p>
            <a:r>
              <a:rPr lang="en-US" dirty="0" smtClean="0"/>
              <a:t>Vocational</a:t>
            </a:r>
          </a:p>
          <a:p>
            <a:endParaRPr lang="en-US" dirty="0" smtClean="0"/>
          </a:p>
          <a:p>
            <a:r>
              <a:rPr lang="en-US" dirty="0" smtClean="0"/>
              <a:t>Higher education</a:t>
            </a:r>
          </a:p>
          <a:p>
            <a:endParaRPr lang="en-US" dirty="0"/>
          </a:p>
          <a:p>
            <a:r>
              <a:rPr lang="en-US" dirty="0" smtClean="0"/>
              <a:t>A levels</a:t>
            </a:r>
          </a:p>
          <a:p>
            <a:endParaRPr lang="en-US" dirty="0"/>
          </a:p>
          <a:p>
            <a:r>
              <a:rPr lang="en-US" dirty="0" smtClean="0"/>
              <a:t>Basic skills</a:t>
            </a:r>
          </a:p>
          <a:p>
            <a:endParaRPr lang="en-US" dirty="0"/>
          </a:p>
          <a:p>
            <a:r>
              <a:rPr lang="en-GB" dirty="0"/>
              <a:t>Apprenticeships</a:t>
            </a:r>
            <a:endParaRPr lang="en-US" dirty="0"/>
          </a:p>
        </p:txBody>
      </p:sp>
      <p:sp>
        <p:nvSpPr>
          <p:cNvPr id="9" name="TextBox 8"/>
          <p:cNvSpPr txBox="1"/>
          <p:nvPr/>
        </p:nvSpPr>
        <p:spPr>
          <a:xfrm>
            <a:off x="7069016" y="1041170"/>
            <a:ext cx="1840986" cy="3970318"/>
          </a:xfrm>
          <a:prstGeom prst="rect">
            <a:avLst/>
          </a:prstGeom>
          <a:noFill/>
        </p:spPr>
        <p:txBody>
          <a:bodyPr wrap="square" rtlCol="0">
            <a:spAutoFit/>
          </a:bodyPr>
          <a:lstStyle/>
          <a:p>
            <a:r>
              <a:rPr lang="en-US" dirty="0" smtClean="0"/>
              <a:t>Background</a:t>
            </a:r>
          </a:p>
          <a:p>
            <a:endParaRPr lang="en-US" dirty="0" smtClean="0"/>
          </a:p>
          <a:p>
            <a:r>
              <a:rPr lang="en-US" dirty="0" smtClean="0"/>
              <a:t>Prior educational/work experience</a:t>
            </a:r>
          </a:p>
          <a:p>
            <a:endParaRPr lang="en-US" dirty="0"/>
          </a:p>
          <a:p>
            <a:r>
              <a:rPr lang="en-US" dirty="0" smtClean="0"/>
              <a:t>Achievement</a:t>
            </a:r>
          </a:p>
          <a:p>
            <a:endParaRPr lang="en-US" dirty="0"/>
          </a:p>
          <a:p>
            <a:r>
              <a:rPr lang="en-US" dirty="0" smtClean="0"/>
              <a:t>14-90 years old</a:t>
            </a:r>
          </a:p>
          <a:p>
            <a:endParaRPr lang="en-US" dirty="0"/>
          </a:p>
          <a:p>
            <a:r>
              <a:rPr lang="en-US" dirty="0" smtClean="0"/>
              <a:t>Full/part-time</a:t>
            </a:r>
          </a:p>
          <a:p>
            <a:endParaRPr lang="en-US" dirty="0"/>
          </a:p>
          <a:p>
            <a:r>
              <a:rPr lang="en-US" dirty="0" smtClean="0"/>
              <a:t>Day release</a:t>
            </a:r>
          </a:p>
          <a:p>
            <a:endParaRPr lang="en-US" dirty="0"/>
          </a:p>
        </p:txBody>
      </p:sp>
    </p:spTree>
    <p:extLst>
      <p:ext uri="{BB962C8B-B14F-4D97-AF65-F5344CB8AC3E}">
        <p14:creationId xmlns:p14="http://schemas.microsoft.com/office/powerpoint/2010/main" val="33300251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996" y="503203"/>
            <a:ext cx="5103424" cy="4267350"/>
          </a:xfrm>
        </p:spPr>
        <p:txBody>
          <a:bodyPr>
            <a:normAutofit fontScale="92500" lnSpcReduction="20000"/>
          </a:bodyPr>
          <a:lstStyle/>
          <a:p>
            <a:pPr marL="0" indent="0">
              <a:buNone/>
            </a:pPr>
            <a:endParaRPr lang="en-GB" sz="3300" dirty="0" smtClean="0"/>
          </a:p>
          <a:p>
            <a:r>
              <a:rPr lang="en-GB" sz="3300" dirty="0" smtClean="0"/>
              <a:t>Databases</a:t>
            </a:r>
          </a:p>
          <a:p>
            <a:r>
              <a:rPr lang="en-GB" sz="3300" dirty="0" smtClean="0"/>
              <a:t>Abstracts </a:t>
            </a:r>
            <a:r>
              <a:rPr lang="en-GB" sz="3300" dirty="0"/>
              <a:t>and proceedings of </a:t>
            </a:r>
            <a:r>
              <a:rPr lang="en-GB" sz="3300" dirty="0" smtClean="0"/>
              <a:t>conferences</a:t>
            </a:r>
          </a:p>
          <a:p>
            <a:r>
              <a:rPr lang="en-GB" sz="3300" dirty="0" smtClean="0"/>
              <a:t>Journals</a:t>
            </a:r>
            <a:endParaRPr lang="en-GB" dirty="0" smtClean="0"/>
          </a:p>
          <a:p>
            <a:r>
              <a:rPr lang="en-GB" sz="3300" dirty="0"/>
              <a:t>Websites of </a:t>
            </a:r>
            <a:r>
              <a:rPr lang="en-GB" sz="3300" dirty="0" smtClean="0"/>
              <a:t>organisations</a:t>
            </a:r>
          </a:p>
          <a:p>
            <a:r>
              <a:rPr lang="en-GB" sz="3300" dirty="0" smtClean="0"/>
              <a:t>Collections of case studies</a:t>
            </a:r>
          </a:p>
          <a:p>
            <a:r>
              <a:rPr lang="en-GB" sz="3300" dirty="0" smtClean="0"/>
              <a:t>Ofsted reports</a:t>
            </a:r>
          </a:p>
          <a:p>
            <a:r>
              <a:rPr lang="en-GB" sz="3300" dirty="0" smtClean="0"/>
              <a:t>Institutional documents</a:t>
            </a:r>
            <a:endParaRPr lang="en-GB" dirty="0"/>
          </a:p>
        </p:txBody>
      </p:sp>
      <p:sp>
        <p:nvSpPr>
          <p:cNvPr id="5" name="Footer Placeholder 4"/>
          <p:cNvSpPr>
            <a:spLocks noGrp="1"/>
          </p:cNvSpPr>
          <p:nvPr>
            <p:ph type="ftr" sz="quarter" idx="11"/>
          </p:nvPr>
        </p:nvSpPr>
        <p:spPr/>
        <p:txBody>
          <a:bodyPr/>
          <a:lstStyle/>
          <a:p>
            <a:r>
              <a:rPr lang="nn-NO" dirty="0"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3</a:t>
            </a:fld>
            <a:endParaRPr lang="en-GB"/>
          </a:p>
        </p:txBody>
      </p:sp>
      <p:pic>
        <p:nvPicPr>
          <p:cNvPr id="7" name="Picture 2" descr="C:\Users\p0076915.BROOKESMIS\Desktop\keep calm and literature revi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05" y="1404114"/>
            <a:ext cx="2132887" cy="26286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Desk review (2006-2014)</a:t>
            </a:r>
            <a:endParaRPr lang="en-US" dirty="0"/>
          </a:p>
        </p:txBody>
      </p:sp>
    </p:spTree>
    <p:extLst>
      <p:ext uri="{BB962C8B-B14F-4D97-AF65-F5344CB8AC3E}">
        <p14:creationId xmlns:p14="http://schemas.microsoft.com/office/powerpoint/2010/main" val="2676211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001" y="2"/>
            <a:ext cx="7294937" cy="468000"/>
          </a:xfrm>
        </p:spPr>
        <p:txBody>
          <a:bodyPr/>
          <a:lstStyle/>
          <a:p>
            <a:r>
              <a:rPr lang="en-GB" dirty="0" smtClean="0"/>
              <a:t>Nice surprises</a:t>
            </a:r>
            <a:endParaRPr lang="en-GB" dirty="0"/>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4</a:t>
            </a:fld>
            <a:endParaRPr lang="en-GB"/>
          </a:p>
        </p:txBody>
      </p:sp>
      <p:sp>
        <p:nvSpPr>
          <p:cNvPr id="7" name="Content Placeholder 5"/>
          <p:cNvSpPr>
            <a:spLocks noGrp="1"/>
          </p:cNvSpPr>
          <p:nvPr>
            <p:ph idx="1"/>
          </p:nvPr>
        </p:nvSpPr>
        <p:spPr>
          <a:xfrm>
            <a:off x="990000" y="814656"/>
            <a:ext cx="7164000" cy="3607499"/>
          </a:xfrm>
        </p:spPr>
        <p:txBody>
          <a:bodyPr>
            <a:normAutofit/>
          </a:bodyPr>
          <a:lstStyle/>
          <a:p>
            <a:pPr marL="0" indent="0" algn="just">
              <a:buNone/>
            </a:pPr>
            <a:r>
              <a:rPr lang="en-GB" dirty="0" smtClean="0"/>
              <a:t>But, some good finds:</a:t>
            </a:r>
          </a:p>
          <a:p>
            <a:pPr algn="just"/>
            <a:r>
              <a:rPr lang="en-GB" dirty="0" smtClean="0"/>
              <a:t>Literacies </a:t>
            </a:r>
            <a:r>
              <a:rPr lang="en-GB" dirty="0"/>
              <a:t>for Learning in </a:t>
            </a:r>
            <a:r>
              <a:rPr lang="en-GB" dirty="0" smtClean="0"/>
              <a:t>FE project</a:t>
            </a:r>
          </a:p>
          <a:p>
            <a:pPr marL="0" indent="0" algn="just">
              <a:buNone/>
            </a:pPr>
            <a:r>
              <a:rPr lang="en-GB" dirty="0" smtClean="0"/>
              <a:t> </a:t>
            </a:r>
          </a:p>
          <a:p>
            <a:pPr marL="0" indent="0" algn="just">
              <a:buNone/>
            </a:pPr>
            <a:endParaRPr lang="en-GB" dirty="0" smtClean="0"/>
          </a:p>
          <a:p>
            <a:pPr algn="just"/>
            <a:r>
              <a:rPr lang="en-GB" dirty="0" smtClean="0"/>
              <a:t>The </a:t>
            </a:r>
            <a:r>
              <a:rPr lang="en-GB" dirty="0" err="1" smtClean="0"/>
              <a:t>MoLeNET</a:t>
            </a:r>
            <a:r>
              <a:rPr lang="en-GB" dirty="0" smtClean="0"/>
              <a:t> projects</a:t>
            </a:r>
          </a:p>
          <a:p>
            <a:r>
              <a:rPr lang="en-US" dirty="0"/>
              <a:t>Learner and their context, Chris Davies, University of Oxford for </a:t>
            </a:r>
            <a:r>
              <a:rPr lang="en-US" dirty="0" err="1"/>
              <a:t>Becta</a:t>
            </a:r>
            <a:r>
              <a:rPr lang="en-US" dirty="0"/>
              <a:t> (2008-10)</a:t>
            </a:r>
          </a:p>
          <a:p>
            <a:pPr algn="just"/>
            <a:endParaRPr lang="en-GB" dirty="0" smtClean="0"/>
          </a:p>
          <a:p>
            <a:pPr marL="0" indent="0" algn="just">
              <a:buNone/>
            </a:pPr>
            <a:endParaRPr lang="en-GB" dirty="0"/>
          </a:p>
        </p:txBody>
      </p:sp>
      <p:pic>
        <p:nvPicPr>
          <p:cNvPr id="3076" name="Picture 4" descr="C:\Users\p0076915.BROOKESMIS\Desktop\toplogo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2499" y="1934823"/>
            <a:ext cx="7081501" cy="6338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0076915.BROOKESMIS\Desktop\molenet 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99493" y="2767051"/>
            <a:ext cx="25146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179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001" y="2"/>
            <a:ext cx="7381917" cy="468000"/>
          </a:xfrm>
        </p:spPr>
        <p:txBody>
          <a:bodyPr/>
          <a:lstStyle/>
          <a:p>
            <a:r>
              <a:rPr lang="en-US" dirty="0" smtClean="0"/>
              <a:t>All learners expect:</a:t>
            </a:r>
            <a:endParaRPr lang="en-US" dirty="0"/>
          </a:p>
        </p:txBody>
      </p:sp>
      <p:sp>
        <p:nvSpPr>
          <p:cNvPr id="3" name="Content Placeholder 2"/>
          <p:cNvSpPr>
            <a:spLocks noGrp="1"/>
          </p:cNvSpPr>
          <p:nvPr>
            <p:ph idx="1"/>
          </p:nvPr>
        </p:nvSpPr>
        <p:spPr>
          <a:xfrm>
            <a:off x="472520" y="900000"/>
            <a:ext cx="8150970" cy="3870000"/>
          </a:xfrm>
        </p:spPr>
        <p:txBody>
          <a:bodyPr>
            <a:normAutofit fontScale="92500" lnSpcReduction="20000"/>
          </a:bodyPr>
          <a:lstStyle/>
          <a:p>
            <a:pPr lvl="0"/>
            <a:r>
              <a:rPr lang="en-US" dirty="0" smtClean="0"/>
              <a:t>Their </a:t>
            </a:r>
            <a:r>
              <a:rPr lang="en-US" dirty="0"/>
              <a:t>learning to be enhanced by the college’s use of technology e.g. VLE, online submission and assessment, mobile learning.</a:t>
            </a:r>
            <a:endParaRPr lang="en-GB" dirty="0"/>
          </a:p>
          <a:p>
            <a:pPr lvl="0"/>
            <a:r>
              <a:rPr lang="en-US" dirty="0"/>
              <a:t>To have anywhere, anytime, any device access to course materials</a:t>
            </a:r>
            <a:endParaRPr lang="en-GB" dirty="0"/>
          </a:p>
          <a:p>
            <a:pPr lvl="0"/>
            <a:r>
              <a:rPr lang="en-US" dirty="0"/>
              <a:t>To have access to both formal and informal (e.g. social media) supports on and off campus</a:t>
            </a:r>
            <a:endParaRPr lang="en-GB" dirty="0"/>
          </a:p>
          <a:p>
            <a:pPr lvl="0"/>
            <a:r>
              <a:rPr lang="en-US" dirty="0"/>
              <a:t>To learn at college how technology is used in the workplace</a:t>
            </a:r>
            <a:endParaRPr lang="en-GB" dirty="0"/>
          </a:p>
          <a:p>
            <a:pPr lvl="0"/>
            <a:r>
              <a:rPr lang="en-US" dirty="0"/>
              <a:t>To be asked about their views and for them to make a difference</a:t>
            </a:r>
            <a:endParaRPr lang="en-GB" dirty="0"/>
          </a:p>
          <a:p>
            <a:endParaRPr lang="en-US" dirty="0"/>
          </a:p>
        </p:txBody>
      </p:sp>
      <p:sp>
        <p:nvSpPr>
          <p:cNvPr id="4" name="Date Placeholder 3"/>
          <p:cNvSpPr>
            <a:spLocks noGrp="1"/>
          </p:cNvSpPr>
          <p:nvPr>
            <p:ph type="dt" sz="half" idx="10"/>
          </p:nvPr>
        </p:nvSpPr>
        <p:spPr/>
        <p:txBody>
          <a:bodyPr/>
          <a:lstStyle/>
          <a:p>
            <a:r>
              <a:rPr lang="en-US" smtClean="0"/>
              <a:t>21/05/2014</a:t>
            </a:r>
            <a:endParaRPr lang="en-GB"/>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5</a:t>
            </a:fld>
            <a:endParaRPr lang="en-GB"/>
          </a:p>
        </p:txBody>
      </p:sp>
    </p:spTree>
    <p:extLst>
      <p:ext uri="{BB962C8B-B14F-4D97-AF65-F5344CB8AC3E}">
        <p14:creationId xmlns:p14="http://schemas.microsoft.com/office/powerpoint/2010/main" val="410600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9156" y="162465"/>
            <a:ext cx="8540845" cy="630477"/>
          </a:xfrm>
        </p:spPr>
        <p:txBody>
          <a:bodyPr>
            <a:noAutofit/>
          </a:bodyPr>
          <a:lstStyle/>
          <a:p>
            <a:r>
              <a:rPr lang="en-GB" sz="2000" dirty="0"/>
              <a:t>Differentiation: how learners experience the digital environment</a:t>
            </a:r>
            <a:r>
              <a:rPr lang="en-GB" sz="2000" dirty="0" smtClean="0"/>
              <a:t/>
            </a:r>
            <a:br>
              <a:rPr lang="en-GB" sz="2000" dirty="0" smtClean="0"/>
            </a:br>
            <a:r>
              <a:rPr lang="en-GB" sz="2000" dirty="0" smtClean="0"/>
              <a:t>Chris Davies, the Learner and their Context, </a:t>
            </a:r>
            <a:r>
              <a:rPr lang="en-GB" sz="2000" dirty="0" err="1" smtClean="0"/>
              <a:t>Becta</a:t>
            </a:r>
            <a:endParaRPr lang="en-GB" sz="20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93990464"/>
              </p:ext>
            </p:extLst>
          </p:nvPr>
        </p:nvGraphicFramePr>
        <p:xfrm>
          <a:off x="234000" y="900000"/>
          <a:ext cx="8676000" cy="38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6</a:t>
            </a:fld>
            <a:endParaRPr lang="en-GB"/>
          </a:p>
        </p:txBody>
      </p:sp>
      <p:pic>
        <p:nvPicPr>
          <p:cNvPr id="4" name="Picture 3" descr="7288396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00767" y="1072154"/>
            <a:ext cx="2337567" cy="1431600"/>
          </a:xfrm>
          <a:prstGeom prst="rect">
            <a:avLst/>
          </a:prstGeom>
        </p:spPr>
      </p:pic>
      <p:pic>
        <p:nvPicPr>
          <p:cNvPr id="8" name="Picture 7" descr="j0309261.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24088" y="1172478"/>
            <a:ext cx="1479167" cy="895400"/>
          </a:xfrm>
          <a:prstGeom prst="rect">
            <a:avLst/>
          </a:prstGeom>
        </p:spPr>
      </p:pic>
      <p:pic>
        <p:nvPicPr>
          <p:cNvPr id="9" name="Picture 8" descr="j0308887.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8497" y="1120853"/>
            <a:ext cx="2081322" cy="1370203"/>
          </a:xfrm>
          <a:prstGeom prst="rect">
            <a:avLst/>
          </a:prstGeom>
        </p:spPr>
      </p:pic>
      <p:pic>
        <p:nvPicPr>
          <p:cNvPr id="10" name="Picture 9" descr="200387759-001.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16183" y="2159242"/>
            <a:ext cx="1064347" cy="2828122"/>
          </a:xfrm>
          <a:prstGeom prst="rect">
            <a:avLst/>
          </a:prstGeom>
        </p:spPr>
      </p:pic>
      <p:pic>
        <p:nvPicPr>
          <p:cNvPr id="11" name="Picture 10" descr="200387787-001.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63171" y="2159242"/>
            <a:ext cx="1411439" cy="2984258"/>
          </a:xfrm>
          <a:prstGeom prst="rect">
            <a:avLst/>
          </a:prstGeom>
        </p:spPr>
      </p:pic>
      <p:pic>
        <p:nvPicPr>
          <p:cNvPr id="12" name="Picture 11" descr="j0316779.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44699" y="1172478"/>
            <a:ext cx="1898178" cy="1249634"/>
          </a:xfrm>
          <a:prstGeom prst="rect">
            <a:avLst/>
          </a:prstGeom>
        </p:spPr>
      </p:pic>
    </p:spTree>
    <p:extLst>
      <p:ext uri="{BB962C8B-B14F-4D97-AF65-F5344CB8AC3E}">
        <p14:creationId xmlns:p14="http://schemas.microsoft.com/office/powerpoint/2010/main" val="38128728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Experiences of the minority</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29078133"/>
              </p:ext>
            </p:extLst>
          </p:nvPr>
        </p:nvGraphicFramePr>
        <p:xfrm>
          <a:off x="348826" y="77914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7</a:t>
            </a:fld>
            <a:endParaRPr lang="en-GB"/>
          </a:p>
        </p:txBody>
      </p:sp>
      <p:sp>
        <p:nvSpPr>
          <p:cNvPr id="4" name="TextBox 3"/>
          <p:cNvSpPr txBox="1"/>
          <p:nvPr/>
        </p:nvSpPr>
        <p:spPr>
          <a:xfrm>
            <a:off x="3470255" y="900113"/>
            <a:ext cx="5439745" cy="2031325"/>
          </a:xfrm>
          <a:prstGeom prst="rect">
            <a:avLst/>
          </a:prstGeom>
          <a:noFill/>
        </p:spPr>
        <p:txBody>
          <a:bodyPr wrap="square" rtlCol="0">
            <a:spAutoFit/>
          </a:bodyPr>
          <a:lstStyle/>
          <a:p>
            <a:r>
              <a:rPr lang="en-GB" sz="2400" dirty="0" smtClean="0"/>
              <a:t>91</a:t>
            </a:r>
            <a:r>
              <a:rPr lang="en-GB" sz="2400" dirty="0"/>
              <a:t>% people aged 16–24 </a:t>
            </a:r>
            <a:r>
              <a:rPr lang="en-GB" sz="2400" dirty="0" smtClean="0"/>
              <a:t>have </a:t>
            </a:r>
            <a:r>
              <a:rPr lang="en-GB" sz="2400" dirty="0"/>
              <a:t>access to the web at </a:t>
            </a:r>
            <a:r>
              <a:rPr lang="en-GB" sz="2400" dirty="0" smtClean="0"/>
              <a:t>home, 71% have a smartphone </a:t>
            </a:r>
            <a:endParaRPr lang="en-GB" sz="2400" dirty="0"/>
          </a:p>
          <a:p>
            <a:r>
              <a:rPr lang="en-US" dirty="0" smtClean="0"/>
              <a:t>(</a:t>
            </a:r>
            <a:r>
              <a:rPr lang="en-US" dirty="0"/>
              <a:t>Adults Media Use </a:t>
            </a:r>
            <a:r>
              <a:rPr lang="en-US" dirty="0" smtClean="0"/>
              <a:t>&amp;Attitudes</a:t>
            </a:r>
            <a:r>
              <a:rPr lang="en-US" dirty="0"/>
              <a:t> </a:t>
            </a:r>
            <a:r>
              <a:rPr lang="en-US" dirty="0" smtClean="0"/>
              <a:t>Report</a:t>
            </a:r>
            <a:r>
              <a:rPr lang="en-US" dirty="0"/>
              <a:t>, </a:t>
            </a:r>
            <a:r>
              <a:rPr lang="en-US" dirty="0" err="1"/>
              <a:t>Ofcom</a:t>
            </a:r>
            <a:r>
              <a:rPr lang="en-US" dirty="0"/>
              <a:t>, 2012</a:t>
            </a:r>
            <a:r>
              <a:rPr lang="en-US" sz="2000" dirty="0" smtClean="0"/>
              <a:t>)</a:t>
            </a:r>
          </a:p>
          <a:p>
            <a:endParaRPr lang="en-US" sz="2000" dirty="0"/>
          </a:p>
          <a:p>
            <a:pPr algn="r"/>
            <a:endParaRPr lang="en-US" sz="2000" dirty="0"/>
          </a:p>
          <a:p>
            <a:endParaRPr lang="en-US" dirty="0"/>
          </a:p>
        </p:txBody>
      </p:sp>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82141" y="2336860"/>
            <a:ext cx="852562" cy="1986552"/>
          </a:xfrm>
          <a:prstGeom prst="rect">
            <a:avLst/>
          </a:prstGeom>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r="-104666"/>
          <a:stretch/>
        </p:blipFill>
        <p:spPr>
          <a:xfrm>
            <a:off x="7182142" y="2336860"/>
            <a:ext cx="3227559" cy="2030055"/>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68057" y="2496637"/>
            <a:ext cx="2006038" cy="1826775"/>
          </a:xfrm>
          <a:prstGeom prst="rect">
            <a:avLst/>
          </a:prstGeom>
        </p:spPr>
      </p:pic>
    </p:spTree>
    <p:extLst>
      <p:ext uri="{BB962C8B-B14F-4D97-AF65-F5344CB8AC3E}">
        <p14:creationId xmlns:p14="http://schemas.microsoft.com/office/powerpoint/2010/main" val="37975225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Experiences of the majority</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7585713"/>
              </p:ext>
            </p:extLst>
          </p:nvPr>
        </p:nvGraphicFramePr>
        <p:xfrm>
          <a:off x="3595990" y="84567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8</a:t>
            </a:fld>
            <a:endParaRPr lang="en-GB"/>
          </a:p>
        </p:txBody>
      </p:sp>
      <p:sp>
        <p:nvSpPr>
          <p:cNvPr id="4" name="TextBox 3"/>
          <p:cNvSpPr txBox="1"/>
          <p:nvPr/>
        </p:nvSpPr>
        <p:spPr>
          <a:xfrm>
            <a:off x="272394" y="824658"/>
            <a:ext cx="3323596" cy="1631216"/>
          </a:xfrm>
          <a:prstGeom prst="rect">
            <a:avLst/>
          </a:prstGeom>
          <a:noFill/>
        </p:spPr>
        <p:txBody>
          <a:bodyPr wrap="square" rtlCol="0">
            <a:spAutoFit/>
          </a:bodyPr>
          <a:lstStyle/>
          <a:p>
            <a:pPr lvl="0"/>
            <a:r>
              <a:rPr lang="en-GB" sz="2000" dirty="0" smtClean="0">
                <a:solidFill>
                  <a:srgbClr val="2C3841"/>
                </a:solidFill>
                <a:cs typeface="Corbel"/>
              </a:rPr>
              <a:t>Without </a:t>
            </a:r>
            <a:r>
              <a:rPr lang="en-GB" sz="2000" dirty="0">
                <a:solidFill>
                  <a:srgbClr val="2C3841"/>
                </a:solidFill>
                <a:cs typeface="Corbel"/>
              </a:rPr>
              <a:t>the guidance of a creative teacher, learners tend to use technologies in passive, unimaginative </a:t>
            </a:r>
            <a:r>
              <a:rPr lang="en-GB" sz="2000" dirty="0" smtClean="0">
                <a:solidFill>
                  <a:srgbClr val="2C3841"/>
                </a:solidFill>
                <a:cs typeface="Corbel"/>
              </a:rPr>
              <a:t>ways.</a:t>
            </a:r>
            <a:endParaRPr lang="en-US" sz="2000" dirty="0"/>
          </a:p>
          <a:p>
            <a:pPr lvl="0"/>
            <a:endParaRPr lang="en-GB" sz="2000" dirty="0" smtClean="0"/>
          </a:p>
        </p:txBody>
      </p:sp>
      <p:sp>
        <p:nvSpPr>
          <p:cNvPr id="7" name="TextBox 6"/>
          <p:cNvSpPr txBox="1"/>
          <p:nvPr/>
        </p:nvSpPr>
        <p:spPr>
          <a:xfrm>
            <a:off x="5951033" y="686324"/>
            <a:ext cx="2958967" cy="923330"/>
          </a:xfrm>
          <a:prstGeom prst="rect">
            <a:avLst/>
          </a:prstGeom>
          <a:noFill/>
        </p:spPr>
        <p:txBody>
          <a:bodyPr wrap="square" rtlCol="0">
            <a:spAutoFit/>
          </a:bodyPr>
          <a:lstStyle/>
          <a:p>
            <a:pPr lvl="0"/>
            <a:endParaRPr lang="en-GB" dirty="0"/>
          </a:p>
          <a:p>
            <a:pPr lvl="0"/>
            <a:endParaRPr lang="en-GB" dirty="0"/>
          </a:p>
          <a:p>
            <a:endParaRPr lang="en-US" dirty="0"/>
          </a:p>
        </p:txBody>
      </p:sp>
      <p:sp>
        <p:nvSpPr>
          <p:cNvPr id="11" name="Rectangle 10"/>
          <p:cNvSpPr/>
          <p:nvPr/>
        </p:nvSpPr>
        <p:spPr>
          <a:xfrm>
            <a:off x="276115" y="2455874"/>
            <a:ext cx="3137380" cy="2308324"/>
          </a:xfrm>
          <a:prstGeom prst="rect">
            <a:avLst/>
          </a:prstGeom>
        </p:spPr>
        <p:txBody>
          <a:bodyPr wrap="square">
            <a:spAutoFit/>
          </a:bodyPr>
          <a:lstStyle/>
          <a:p>
            <a:r>
              <a:rPr lang="en-GB" dirty="0" smtClean="0"/>
              <a:t> </a:t>
            </a:r>
            <a:r>
              <a:rPr lang="en-GB" dirty="0"/>
              <a:t>Teachers lack time to experiment, funding to purchase digital tools and convenient ways to access appropriate professional development or share innovations (</a:t>
            </a:r>
            <a:r>
              <a:rPr lang="en-GB" dirty="0" err="1"/>
              <a:t>Rebbeck</a:t>
            </a:r>
            <a:r>
              <a:rPr lang="en-GB" dirty="0"/>
              <a:t> et al., 2012; FELTAG, 2013) </a:t>
            </a:r>
            <a:endParaRPr lang="en-US" dirty="0"/>
          </a:p>
        </p:txBody>
      </p: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72749" y="824658"/>
            <a:ext cx="2237252" cy="911473"/>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89266" y="1736131"/>
            <a:ext cx="1564734" cy="1564734"/>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14008" y="3300865"/>
            <a:ext cx="1951984" cy="1462104"/>
          </a:xfrm>
          <a:prstGeom prst="rect">
            <a:avLst/>
          </a:prstGeom>
        </p:spPr>
      </p:pic>
    </p:spTree>
    <p:extLst>
      <p:ext uri="{BB962C8B-B14F-4D97-AF65-F5344CB8AC3E}">
        <p14:creationId xmlns:p14="http://schemas.microsoft.com/office/powerpoint/2010/main" val="255923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At the other end of the scale</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17236795"/>
              </p:ext>
            </p:extLst>
          </p:nvPr>
        </p:nvGraphicFramePr>
        <p:xfrm>
          <a:off x="5692092" y="78060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9</a:t>
            </a:fld>
            <a:endParaRPr lang="en-GB"/>
          </a:p>
        </p:txBody>
      </p:sp>
      <p:sp>
        <p:nvSpPr>
          <p:cNvPr id="7" name="Rectangle 6"/>
          <p:cNvSpPr/>
          <p:nvPr/>
        </p:nvSpPr>
        <p:spPr>
          <a:xfrm>
            <a:off x="341102" y="780609"/>
            <a:ext cx="5096676" cy="1015663"/>
          </a:xfrm>
          <a:prstGeom prst="rect">
            <a:avLst/>
          </a:prstGeom>
        </p:spPr>
        <p:txBody>
          <a:bodyPr wrap="square">
            <a:spAutoFit/>
          </a:bodyPr>
          <a:lstStyle/>
          <a:p>
            <a:r>
              <a:rPr lang="en-US" sz="2000" dirty="0"/>
              <a:t>Some learners </a:t>
            </a:r>
            <a:r>
              <a:rPr lang="en-US" sz="2000" dirty="0" err="1"/>
              <a:t>mobilise</a:t>
            </a:r>
            <a:r>
              <a:rPr lang="en-US" sz="2000" dirty="0"/>
              <a:t> their personal digital literacy practices between the contexts of home, college and work (Bhatt, 2012)</a:t>
            </a:r>
          </a:p>
        </p:txBody>
      </p:sp>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1102" y="2015957"/>
            <a:ext cx="1138591" cy="1138591"/>
          </a:xfrm>
          <a:prstGeom prst="rect">
            <a:avLst/>
          </a:prstGeom>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51904" y="1837398"/>
            <a:ext cx="2120835" cy="1317150"/>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72740" y="2015958"/>
            <a:ext cx="1368120" cy="1368120"/>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90000" y="3384078"/>
            <a:ext cx="1219129" cy="1344525"/>
          </a:xfrm>
          <a:prstGeom prst="rect">
            <a:avLst/>
          </a:prstGeom>
        </p:spPr>
      </p:pic>
      <p:pic>
        <p:nvPicPr>
          <p:cNvPr id="12" name="Picture 1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27435" y="3384078"/>
            <a:ext cx="926524" cy="1121821"/>
          </a:xfrm>
          <a:prstGeom prst="rect">
            <a:avLst/>
          </a:prstGeom>
        </p:spPr>
      </p:pic>
    </p:spTree>
    <p:extLst>
      <p:ext uri="{BB962C8B-B14F-4D97-AF65-F5344CB8AC3E}">
        <p14:creationId xmlns:p14="http://schemas.microsoft.com/office/powerpoint/2010/main" val="1055633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isc Theme">
  <a:themeElements>
    <a:clrScheme name="Jisc 2013 1">
      <a:dk1>
        <a:srgbClr val="2C3841"/>
      </a:dk1>
      <a:lt1>
        <a:srgbClr val="FFFFFF"/>
      </a:lt1>
      <a:dk2>
        <a:srgbClr val="DE481C"/>
      </a:dk2>
      <a:lt2>
        <a:srgbClr val="9F3515"/>
      </a:lt2>
      <a:accent1>
        <a:srgbClr val="E61554"/>
      </a:accent1>
      <a:accent2>
        <a:srgbClr val="F9B000"/>
      </a:accent2>
      <a:accent3>
        <a:srgbClr val="B2BB1C"/>
      </a:accent3>
      <a:accent4>
        <a:srgbClr val="0092CB"/>
      </a:accent4>
      <a:accent5>
        <a:srgbClr val="B71A8B"/>
      </a:accent5>
      <a:accent6>
        <a:srgbClr val="CADCF0"/>
      </a:accent6>
      <a:hlink>
        <a:srgbClr val="DE481C"/>
      </a:hlink>
      <a:folHlink>
        <a:srgbClr val="DE481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ED809D3265FB4482D12D07C3DC45A7" ma:contentTypeVersion="0" ma:contentTypeDescription="Create a new document." ma:contentTypeScope="" ma:versionID="55002ed782730a7f99494006c128c961">
  <xsd:schema xmlns:xsd="http://www.w3.org/2001/XMLSchema" xmlns:xs="http://www.w3.org/2001/XMLSchema" xmlns:p="http://schemas.microsoft.com/office/2006/metadata/properties" targetNamespace="http://schemas.microsoft.com/office/2006/metadata/properties" ma:root="true" ma:fieldsID="85760026d9a59ec6be48a99397f577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525E9-4126-4D4B-9907-6D33285AA38C}">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4CB19FC-11A8-48A6-9A46-45A9A6420402}">
  <ds:schemaRefs>
    <ds:schemaRef ds:uri="http://schemas.microsoft.com/sharepoint/v3/contenttype/forms"/>
  </ds:schemaRefs>
</ds:datastoreItem>
</file>

<file path=customXml/itemProps3.xml><?xml version="1.0" encoding="utf-8"?>
<ds:datastoreItem xmlns:ds="http://schemas.openxmlformats.org/officeDocument/2006/customXml" ds:itemID="{75906F6F-F472-452B-ACA2-624D252C9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10620</TotalTime>
  <Words>2249</Words>
  <Application>Microsoft Macintosh PowerPoint</Application>
  <PresentationFormat>On-screen Show (16:9)</PresentationFormat>
  <Paragraphs>214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Jisc Theme</vt:lpstr>
      <vt:lpstr>Meeting the needs of all learners Prof Liz Browne, Oxford Brookes Unversity</vt:lpstr>
      <vt:lpstr>How do learners experience the digital environment in FE?</vt:lpstr>
      <vt:lpstr>Desk review (2006-2014)</vt:lpstr>
      <vt:lpstr>Nice surprises</vt:lpstr>
      <vt:lpstr>All learners expect:</vt:lpstr>
      <vt:lpstr>Differentiation: how learners experience the digital environment Chris Davies, the Learner and their Context, Becta</vt:lpstr>
      <vt:lpstr>Experiences of the minority…</vt:lpstr>
      <vt:lpstr>Experiences of the majority…</vt:lpstr>
      <vt:lpstr>At the other end of the scale…</vt:lpstr>
      <vt:lpstr>Overview</vt:lpstr>
      <vt:lpstr>Difficulties</vt:lpstr>
      <vt:lpstr>Activity</vt:lpstr>
      <vt:lpstr>Developing digital literacies</vt:lpstr>
    </vt:vector>
  </TitlesOfParts>
  <Company>iD Factory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Lisney</dc:creator>
  <cp:lastModifiedBy>Rhona Sharpe</cp:lastModifiedBy>
  <cp:revision>458</cp:revision>
  <cp:lastPrinted>2014-10-14T15:58:37Z</cp:lastPrinted>
  <dcterms:created xsi:type="dcterms:W3CDTF">2013-10-10T15:07:08Z</dcterms:created>
  <dcterms:modified xsi:type="dcterms:W3CDTF">2015-04-01T08:46:20Z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0x010100EBED809D3265FB4482D12D07C3DC45A7</vt:lpwstr>
  </property>
  <property fmtid="{D5CDD505-2E9C-101B-9397-08002B2CF9AE}" pid="3" name="IsMyDocuments">
    <vt:bool>true</vt:bool>
  </property>
</Properties>
</file>