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1" r:id="rId5"/>
    <p:sldId id="407" r:id="rId6"/>
    <p:sldId id="408" r:id="rId7"/>
    <p:sldId id="409" r:id="rId8"/>
    <p:sldId id="411" r:id="rId9"/>
    <p:sldId id="410" r:id="rId10"/>
    <p:sldId id="394" r:id="rId11"/>
    <p:sldId id="395" r:id="rId12"/>
    <p:sldId id="402" r:id="rId13"/>
    <p:sldId id="404" r:id="rId14"/>
    <p:sldId id="405" r:id="rId15"/>
    <p:sldId id="403" r:id="rId16"/>
    <p:sldId id="398"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8E2D6-1941-438D-8C7E-A06C621038E3}">
          <p14:sldIdLst>
            <p14:sldId id="261"/>
            <p14:sldId id="407"/>
            <p14:sldId id="408"/>
            <p14:sldId id="409"/>
            <p14:sldId id="411"/>
            <p14:sldId id="410"/>
            <p14:sldId id="394"/>
            <p14:sldId id="395"/>
            <p14:sldId id="402"/>
            <p14:sldId id="404"/>
            <p14:sldId id="405"/>
            <p14:sldId id="403"/>
            <p14:sldId id="398"/>
          </p14:sldIdLst>
        </p14:section>
      </p14:sectionLst>
    </p:ex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PE, RHO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841"/>
    <a:srgbClr val="B71A8B"/>
    <a:srgbClr val="9F3515"/>
    <a:srgbClr val="E85E12"/>
    <a:srgbClr val="DE481C"/>
    <a:srgbClr val="9BA7B0"/>
    <a:srgbClr val="552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0" autoAdjust="0"/>
    <p:restoredTop sz="60648" autoAdjust="0"/>
  </p:normalViewPr>
  <p:slideViewPr>
    <p:cSldViewPr snapToGrid="0" snapToObjects="1" showGuides="1">
      <p:cViewPr varScale="1">
        <p:scale>
          <a:sx n="78" d="100"/>
          <a:sy n="78" d="100"/>
        </p:scale>
        <p:origin x="-96" y="-184"/>
      </p:cViewPr>
      <p:guideLst>
        <p:guide orient="horz"/>
        <p:guide/>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72" d="100"/>
          <a:sy n="72" d="100"/>
        </p:scale>
        <p:origin x="-226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9T15:20:48.176"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09T15:55:41.088" idx="2">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C7456-5008-0649-9981-0F9749B8E0A4}" type="doc">
      <dgm:prSet loTypeId="urn:microsoft.com/office/officeart/2005/8/layout/hList7" loCatId="" qsTypeId="urn:microsoft.com/office/officeart/2005/8/quickstyle/simple4" qsCatId="simple" csTypeId="urn:microsoft.com/office/officeart/2005/8/colors/accent1_2" csCatId="accent1" phldr="1"/>
      <dgm:spPr/>
    </dgm:pt>
    <dgm:pt modelId="{C9A8A4A0-687D-2240-96B2-47ED00FD4BF4}">
      <dgm:prSet phldrT="[Text]"/>
      <dgm:spPr/>
      <dgm:t>
        <a:bodyPr/>
        <a:lstStyle/>
        <a:p>
          <a:r>
            <a:rPr lang="en-US" dirty="0" smtClean="0"/>
            <a:t>Unconnected and vulnerable</a:t>
          </a:r>
          <a:endParaRPr lang="en-US" dirty="0"/>
        </a:p>
      </dgm:t>
    </dgm:pt>
    <dgm:pt modelId="{A660DA0B-7CD8-144E-B663-2761C630C967}" type="parTrans" cxnId="{21221245-C097-9A48-A59C-88E3C58BCC1F}">
      <dgm:prSet/>
      <dgm:spPr/>
      <dgm:t>
        <a:bodyPr/>
        <a:lstStyle/>
        <a:p>
          <a:endParaRPr lang="en-US"/>
        </a:p>
      </dgm:t>
    </dgm:pt>
    <dgm:pt modelId="{CE02A2B8-5BBF-C04D-AF62-1F510038CEFE}" type="sibTrans" cxnId="{21221245-C097-9A48-A59C-88E3C58BCC1F}">
      <dgm:prSet/>
      <dgm:spPr/>
      <dgm:t>
        <a:bodyPr/>
        <a:lstStyle/>
        <a:p>
          <a:endParaRPr lang="en-US"/>
        </a:p>
      </dgm:t>
    </dgm:pt>
    <dgm:pt modelId="{10ADA870-B79B-3E40-A08D-DD2539B18EE4}">
      <dgm:prSet phldrT="[Text]"/>
      <dgm:spPr/>
      <dgm:t>
        <a:bodyPr/>
        <a:lstStyle/>
        <a:p>
          <a:r>
            <a:rPr lang="en-US" dirty="0" smtClean="0"/>
            <a:t>Mainstream pragmatist</a:t>
          </a:r>
          <a:endParaRPr lang="en-US" dirty="0"/>
        </a:p>
      </dgm:t>
    </dgm:pt>
    <dgm:pt modelId="{19AEE6E6-8FEE-0F41-A5EF-1D8E2802734D}" type="parTrans" cxnId="{ED612979-BDCC-1A4A-87B6-E594DD48C2C3}">
      <dgm:prSet/>
      <dgm:spPr/>
      <dgm:t>
        <a:bodyPr/>
        <a:lstStyle/>
        <a:p>
          <a:endParaRPr lang="en-US"/>
        </a:p>
      </dgm:t>
    </dgm:pt>
    <dgm:pt modelId="{62A22EA4-493B-0947-8DB9-1656E0613FF0}" type="sibTrans" cxnId="{ED612979-BDCC-1A4A-87B6-E594DD48C2C3}">
      <dgm:prSet/>
      <dgm:spPr/>
      <dgm:t>
        <a:bodyPr/>
        <a:lstStyle/>
        <a:p>
          <a:endParaRPr lang="en-US"/>
        </a:p>
      </dgm:t>
    </dgm:pt>
    <dgm:pt modelId="{FFA12130-0CFD-E942-8D51-14CDAB64B67B}">
      <dgm:prSet phldrT="[Text]"/>
      <dgm:spPr/>
      <dgm:t>
        <a:bodyPr/>
        <a:lstStyle/>
        <a:p>
          <a:r>
            <a:rPr lang="en-US" dirty="0" smtClean="0"/>
            <a:t>Intensive and specialist enthusiast</a:t>
          </a:r>
          <a:endParaRPr lang="en-US" dirty="0"/>
        </a:p>
      </dgm:t>
    </dgm:pt>
    <dgm:pt modelId="{C5B9499F-C3E3-C64F-91F6-DD085590D9D4}" type="parTrans" cxnId="{86976FB1-8DD0-C442-8B04-2D8FEFEFB464}">
      <dgm:prSet/>
      <dgm:spPr/>
      <dgm:t>
        <a:bodyPr/>
        <a:lstStyle/>
        <a:p>
          <a:endParaRPr lang="en-US"/>
        </a:p>
      </dgm:t>
    </dgm:pt>
    <dgm:pt modelId="{8B8C2D67-2FE9-484D-B97E-D25272DF92C3}" type="sibTrans" cxnId="{86976FB1-8DD0-C442-8B04-2D8FEFEFB464}">
      <dgm:prSet/>
      <dgm:spPr/>
      <dgm:t>
        <a:bodyPr/>
        <a:lstStyle/>
        <a:p>
          <a:endParaRPr lang="en-US"/>
        </a:p>
      </dgm:t>
    </dgm:pt>
    <dgm:pt modelId="{13F01CD1-2826-E345-A327-CFDEDB44918D}" type="pres">
      <dgm:prSet presAssocID="{A62C7456-5008-0649-9981-0F9749B8E0A4}" presName="Name0" presStyleCnt="0">
        <dgm:presLayoutVars>
          <dgm:dir/>
          <dgm:resizeHandles val="exact"/>
        </dgm:presLayoutVars>
      </dgm:prSet>
      <dgm:spPr/>
    </dgm:pt>
    <dgm:pt modelId="{2E1DFD78-D2B5-3A4A-8B1C-B087D4BC9370}" type="pres">
      <dgm:prSet presAssocID="{A62C7456-5008-0649-9981-0F9749B8E0A4}" presName="fgShape" presStyleLbl="fgShp" presStyleIdx="0" presStyleCnt="1"/>
      <dgm:spPr/>
    </dgm:pt>
    <dgm:pt modelId="{01681807-F7DA-DF4A-A54A-FE93A4DE9DE9}" type="pres">
      <dgm:prSet presAssocID="{A62C7456-5008-0649-9981-0F9749B8E0A4}" presName="linComp" presStyleCnt="0"/>
      <dgm:spPr/>
    </dgm:pt>
    <dgm:pt modelId="{0C39E78F-D5E4-8748-85F6-43152ADC0483}" type="pres">
      <dgm:prSet presAssocID="{C9A8A4A0-687D-2240-96B2-47ED00FD4BF4}" presName="compNode" presStyleCnt="0"/>
      <dgm:spPr/>
    </dgm:pt>
    <dgm:pt modelId="{4D23F29E-F679-584B-B751-E954BE9F7543}" type="pres">
      <dgm:prSet presAssocID="{C9A8A4A0-687D-2240-96B2-47ED00FD4BF4}" presName="bkgdShape" presStyleLbl="node1" presStyleIdx="0" presStyleCnt="3"/>
      <dgm:spPr/>
      <dgm:t>
        <a:bodyPr/>
        <a:lstStyle/>
        <a:p>
          <a:endParaRPr lang="en-US"/>
        </a:p>
      </dgm:t>
    </dgm:pt>
    <dgm:pt modelId="{1FC1E757-1852-3847-9F4A-CB6FF6C6AE44}" type="pres">
      <dgm:prSet presAssocID="{C9A8A4A0-687D-2240-96B2-47ED00FD4BF4}" presName="nodeTx" presStyleLbl="node1" presStyleIdx="0" presStyleCnt="3">
        <dgm:presLayoutVars>
          <dgm:bulletEnabled val="1"/>
        </dgm:presLayoutVars>
      </dgm:prSet>
      <dgm:spPr/>
      <dgm:t>
        <a:bodyPr/>
        <a:lstStyle/>
        <a:p>
          <a:endParaRPr lang="en-US"/>
        </a:p>
      </dgm:t>
    </dgm:pt>
    <dgm:pt modelId="{D5BED788-B943-FA49-B25A-9C7B29DA18CF}" type="pres">
      <dgm:prSet presAssocID="{C9A8A4A0-687D-2240-96B2-47ED00FD4BF4}" presName="invisiNode" presStyleLbl="node1" presStyleIdx="0" presStyleCnt="3"/>
      <dgm:spPr/>
    </dgm:pt>
    <dgm:pt modelId="{9C5896E0-B0DF-A046-95C4-6F31E9E0857C}" type="pres">
      <dgm:prSet presAssocID="{C9A8A4A0-687D-2240-96B2-47ED00FD4BF4}" presName="imagNode" presStyleLbl="fgImgPlace1" presStyleIdx="0" presStyleCnt="3"/>
      <dgm:spPr/>
    </dgm:pt>
    <dgm:pt modelId="{38860EE7-595C-AD4A-81BF-A946F2562FD2}" type="pres">
      <dgm:prSet presAssocID="{CE02A2B8-5BBF-C04D-AF62-1F510038CEFE}" presName="sibTrans" presStyleLbl="sibTrans2D1" presStyleIdx="0" presStyleCnt="0"/>
      <dgm:spPr/>
      <dgm:t>
        <a:bodyPr/>
        <a:lstStyle/>
        <a:p>
          <a:endParaRPr lang="en-US"/>
        </a:p>
      </dgm:t>
    </dgm:pt>
    <dgm:pt modelId="{3D78EE06-29DD-8640-B82F-852E14621CAD}" type="pres">
      <dgm:prSet presAssocID="{10ADA870-B79B-3E40-A08D-DD2539B18EE4}" presName="compNode" presStyleCnt="0"/>
      <dgm:spPr/>
    </dgm:pt>
    <dgm:pt modelId="{3D96F138-0A7C-124B-8EFD-6A06E269D4F0}" type="pres">
      <dgm:prSet presAssocID="{10ADA870-B79B-3E40-A08D-DD2539B18EE4}" presName="bkgdShape" presStyleLbl="node1" presStyleIdx="1" presStyleCnt="3"/>
      <dgm:spPr/>
      <dgm:t>
        <a:bodyPr/>
        <a:lstStyle/>
        <a:p>
          <a:endParaRPr lang="en-US"/>
        </a:p>
      </dgm:t>
    </dgm:pt>
    <dgm:pt modelId="{D118561C-74D5-5349-89B7-B24A8EAE9DE9}" type="pres">
      <dgm:prSet presAssocID="{10ADA870-B79B-3E40-A08D-DD2539B18EE4}" presName="nodeTx" presStyleLbl="node1" presStyleIdx="1" presStyleCnt="3">
        <dgm:presLayoutVars>
          <dgm:bulletEnabled val="1"/>
        </dgm:presLayoutVars>
      </dgm:prSet>
      <dgm:spPr/>
      <dgm:t>
        <a:bodyPr/>
        <a:lstStyle/>
        <a:p>
          <a:endParaRPr lang="en-US"/>
        </a:p>
      </dgm:t>
    </dgm:pt>
    <dgm:pt modelId="{3645BBBF-F3DE-0F4E-A7E3-D82552D8BE91}" type="pres">
      <dgm:prSet presAssocID="{10ADA870-B79B-3E40-A08D-DD2539B18EE4}" presName="invisiNode" presStyleLbl="node1" presStyleIdx="1" presStyleCnt="3"/>
      <dgm:spPr/>
    </dgm:pt>
    <dgm:pt modelId="{6502DDFE-7F09-5940-96CB-D7736A6D5293}" type="pres">
      <dgm:prSet presAssocID="{10ADA870-B79B-3E40-A08D-DD2539B18EE4}" presName="imagNode" presStyleLbl="fgImgPlace1" presStyleIdx="1" presStyleCnt="3"/>
      <dgm:spPr/>
    </dgm:pt>
    <dgm:pt modelId="{EF9CAD04-8D5C-6F4F-833C-82F774A4DCE6}" type="pres">
      <dgm:prSet presAssocID="{62A22EA4-493B-0947-8DB9-1656E0613FF0}" presName="sibTrans" presStyleLbl="sibTrans2D1" presStyleIdx="0" presStyleCnt="0"/>
      <dgm:spPr/>
      <dgm:t>
        <a:bodyPr/>
        <a:lstStyle/>
        <a:p>
          <a:endParaRPr lang="en-US"/>
        </a:p>
      </dgm:t>
    </dgm:pt>
    <dgm:pt modelId="{E0B491FC-EE4B-0A42-B46A-F4B99E754228}" type="pres">
      <dgm:prSet presAssocID="{FFA12130-0CFD-E942-8D51-14CDAB64B67B}" presName="compNode" presStyleCnt="0"/>
      <dgm:spPr/>
    </dgm:pt>
    <dgm:pt modelId="{D95CDF35-DA9C-8348-A8DA-C489B6354A8F}" type="pres">
      <dgm:prSet presAssocID="{FFA12130-0CFD-E942-8D51-14CDAB64B67B}" presName="bkgdShape" presStyleLbl="node1" presStyleIdx="2" presStyleCnt="3"/>
      <dgm:spPr/>
      <dgm:t>
        <a:bodyPr/>
        <a:lstStyle/>
        <a:p>
          <a:endParaRPr lang="en-US"/>
        </a:p>
      </dgm:t>
    </dgm:pt>
    <dgm:pt modelId="{22EBC766-4303-9548-9EA4-160588CC1C87}" type="pres">
      <dgm:prSet presAssocID="{FFA12130-0CFD-E942-8D51-14CDAB64B67B}" presName="nodeTx" presStyleLbl="node1" presStyleIdx="2" presStyleCnt="3">
        <dgm:presLayoutVars>
          <dgm:bulletEnabled val="1"/>
        </dgm:presLayoutVars>
      </dgm:prSet>
      <dgm:spPr/>
      <dgm:t>
        <a:bodyPr/>
        <a:lstStyle/>
        <a:p>
          <a:endParaRPr lang="en-US"/>
        </a:p>
      </dgm:t>
    </dgm:pt>
    <dgm:pt modelId="{7123E16A-9A34-284A-A7DE-591DCC0DAB77}" type="pres">
      <dgm:prSet presAssocID="{FFA12130-0CFD-E942-8D51-14CDAB64B67B}" presName="invisiNode" presStyleLbl="node1" presStyleIdx="2" presStyleCnt="3"/>
      <dgm:spPr/>
    </dgm:pt>
    <dgm:pt modelId="{2524C98E-8A53-BC43-8DA2-EA4CD10CBCA9}" type="pres">
      <dgm:prSet presAssocID="{FFA12130-0CFD-E942-8D51-14CDAB64B67B}" presName="imagNode" presStyleLbl="fgImgPlace1" presStyleIdx="2" presStyleCnt="3"/>
      <dgm:spPr/>
    </dgm:pt>
  </dgm:ptLst>
  <dgm:cxnLst>
    <dgm:cxn modelId="{181FA8BE-7AFB-3040-9D08-DB220D364932}" type="presOf" srcId="{10ADA870-B79B-3E40-A08D-DD2539B18EE4}" destId="{3D96F138-0A7C-124B-8EFD-6A06E269D4F0}" srcOrd="0" destOrd="0" presId="urn:microsoft.com/office/officeart/2005/8/layout/hList7"/>
    <dgm:cxn modelId="{86976FB1-8DD0-C442-8B04-2D8FEFEFB464}" srcId="{A62C7456-5008-0649-9981-0F9749B8E0A4}" destId="{FFA12130-0CFD-E942-8D51-14CDAB64B67B}" srcOrd="2" destOrd="0" parTransId="{C5B9499F-C3E3-C64F-91F6-DD085590D9D4}" sibTransId="{8B8C2D67-2FE9-484D-B97E-D25272DF92C3}"/>
    <dgm:cxn modelId="{36979D42-ED2D-EB46-965C-3BD2B34A759C}" type="presOf" srcId="{C9A8A4A0-687D-2240-96B2-47ED00FD4BF4}" destId="{4D23F29E-F679-584B-B751-E954BE9F7543}" srcOrd="0" destOrd="0" presId="urn:microsoft.com/office/officeart/2005/8/layout/hList7"/>
    <dgm:cxn modelId="{2A337650-195E-9C41-9BDD-7F6344041616}" type="presOf" srcId="{C9A8A4A0-687D-2240-96B2-47ED00FD4BF4}" destId="{1FC1E757-1852-3847-9F4A-CB6FF6C6AE44}" srcOrd="1" destOrd="0" presId="urn:microsoft.com/office/officeart/2005/8/layout/hList7"/>
    <dgm:cxn modelId="{7F266708-411F-E143-82FB-C75BBB8A06E4}" type="presOf" srcId="{A62C7456-5008-0649-9981-0F9749B8E0A4}" destId="{13F01CD1-2826-E345-A327-CFDEDB44918D}" srcOrd="0" destOrd="0" presId="urn:microsoft.com/office/officeart/2005/8/layout/hList7"/>
    <dgm:cxn modelId="{05783AF8-2294-8548-8787-D6DC032EDB60}" type="presOf" srcId="{CE02A2B8-5BBF-C04D-AF62-1F510038CEFE}" destId="{38860EE7-595C-AD4A-81BF-A946F2562FD2}" srcOrd="0" destOrd="0" presId="urn:microsoft.com/office/officeart/2005/8/layout/hList7"/>
    <dgm:cxn modelId="{B8EDDA75-DDC7-0D48-8864-D4039C601B1C}" type="presOf" srcId="{62A22EA4-493B-0947-8DB9-1656E0613FF0}" destId="{EF9CAD04-8D5C-6F4F-833C-82F774A4DCE6}" srcOrd="0" destOrd="0" presId="urn:microsoft.com/office/officeart/2005/8/layout/hList7"/>
    <dgm:cxn modelId="{2538A828-5143-7043-9CDB-A98C2892DFD5}" type="presOf" srcId="{FFA12130-0CFD-E942-8D51-14CDAB64B67B}" destId="{22EBC766-4303-9548-9EA4-160588CC1C87}" srcOrd="1" destOrd="0" presId="urn:microsoft.com/office/officeart/2005/8/layout/hList7"/>
    <dgm:cxn modelId="{21221245-C097-9A48-A59C-88E3C58BCC1F}" srcId="{A62C7456-5008-0649-9981-0F9749B8E0A4}" destId="{C9A8A4A0-687D-2240-96B2-47ED00FD4BF4}" srcOrd="0" destOrd="0" parTransId="{A660DA0B-7CD8-144E-B663-2761C630C967}" sibTransId="{CE02A2B8-5BBF-C04D-AF62-1F510038CEFE}"/>
    <dgm:cxn modelId="{ED612979-BDCC-1A4A-87B6-E594DD48C2C3}" srcId="{A62C7456-5008-0649-9981-0F9749B8E0A4}" destId="{10ADA870-B79B-3E40-A08D-DD2539B18EE4}" srcOrd="1" destOrd="0" parTransId="{19AEE6E6-8FEE-0F41-A5EF-1D8E2802734D}" sibTransId="{62A22EA4-493B-0947-8DB9-1656E0613FF0}"/>
    <dgm:cxn modelId="{4B692D32-B949-A446-BC15-C2D3AFA935C0}" type="presOf" srcId="{10ADA870-B79B-3E40-A08D-DD2539B18EE4}" destId="{D118561C-74D5-5349-89B7-B24A8EAE9DE9}" srcOrd="1" destOrd="0" presId="urn:microsoft.com/office/officeart/2005/8/layout/hList7"/>
    <dgm:cxn modelId="{C5EAD117-FA33-4246-9AF8-175F91D998EA}" type="presOf" srcId="{FFA12130-0CFD-E942-8D51-14CDAB64B67B}" destId="{D95CDF35-DA9C-8348-A8DA-C489B6354A8F}" srcOrd="0" destOrd="0" presId="urn:microsoft.com/office/officeart/2005/8/layout/hList7"/>
    <dgm:cxn modelId="{61DD3BDE-DAB1-1B44-8572-89101A58A94D}" type="presParOf" srcId="{13F01CD1-2826-E345-A327-CFDEDB44918D}" destId="{2E1DFD78-D2B5-3A4A-8B1C-B087D4BC9370}" srcOrd="0" destOrd="0" presId="urn:microsoft.com/office/officeart/2005/8/layout/hList7"/>
    <dgm:cxn modelId="{8FB09C7A-178A-E441-99AB-29770E7815B1}" type="presParOf" srcId="{13F01CD1-2826-E345-A327-CFDEDB44918D}" destId="{01681807-F7DA-DF4A-A54A-FE93A4DE9DE9}" srcOrd="1" destOrd="0" presId="urn:microsoft.com/office/officeart/2005/8/layout/hList7"/>
    <dgm:cxn modelId="{047E6312-6A47-EF44-851E-C8CA2C4E2D34}" type="presParOf" srcId="{01681807-F7DA-DF4A-A54A-FE93A4DE9DE9}" destId="{0C39E78F-D5E4-8748-85F6-43152ADC0483}" srcOrd="0" destOrd="0" presId="urn:microsoft.com/office/officeart/2005/8/layout/hList7"/>
    <dgm:cxn modelId="{9530B318-970B-444A-A281-002A9B306CFF}" type="presParOf" srcId="{0C39E78F-D5E4-8748-85F6-43152ADC0483}" destId="{4D23F29E-F679-584B-B751-E954BE9F7543}" srcOrd="0" destOrd="0" presId="urn:microsoft.com/office/officeart/2005/8/layout/hList7"/>
    <dgm:cxn modelId="{6A430D49-49E4-B843-BDBD-7AE5584F43FA}" type="presParOf" srcId="{0C39E78F-D5E4-8748-85F6-43152ADC0483}" destId="{1FC1E757-1852-3847-9F4A-CB6FF6C6AE44}" srcOrd="1" destOrd="0" presId="urn:microsoft.com/office/officeart/2005/8/layout/hList7"/>
    <dgm:cxn modelId="{CAD0BACD-9FBD-7341-A0DE-19F9760DF407}" type="presParOf" srcId="{0C39E78F-D5E4-8748-85F6-43152ADC0483}" destId="{D5BED788-B943-FA49-B25A-9C7B29DA18CF}" srcOrd="2" destOrd="0" presId="urn:microsoft.com/office/officeart/2005/8/layout/hList7"/>
    <dgm:cxn modelId="{B0E329CA-A8EF-584A-B424-243AFFD592D1}" type="presParOf" srcId="{0C39E78F-D5E4-8748-85F6-43152ADC0483}" destId="{9C5896E0-B0DF-A046-95C4-6F31E9E0857C}" srcOrd="3" destOrd="0" presId="urn:microsoft.com/office/officeart/2005/8/layout/hList7"/>
    <dgm:cxn modelId="{FC273E70-DFA2-C049-9E67-4FB14A26D53F}" type="presParOf" srcId="{01681807-F7DA-DF4A-A54A-FE93A4DE9DE9}" destId="{38860EE7-595C-AD4A-81BF-A946F2562FD2}" srcOrd="1" destOrd="0" presId="urn:microsoft.com/office/officeart/2005/8/layout/hList7"/>
    <dgm:cxn modelId="{48CB2988-868A-5646-8C38-909D6A6C725A}" type="presParOf" srcId="{01681807-F7DA-DF4A-A54A-FE93A4DE9DE9}" destId="{3D78EE06-29DD-8640-B82F-852E14621CAD}" srcOrd="2" destOrd="0" presId="urn:microsoft.com/office/officeart/2005/8/layout/hList7"/>
    <dgm:cxn modelId="{56FAA4A8-E923-4F4B-8479-7D8152109C26}" type="presParOf" srcId="{3D78EE06-29DD-8640-B82F-852E14621CAD}" destId="{3D96F138-0A7C-124B-8EFD-6A06E269D4F0}" srcOrd="0" destOrd="0" presId="urn:microsoft.com/office/officeart/2005/8/layout/hList7"/>
    <dgm:cxn modelId="{6EE477E3-1086-8643-B05B-8DB32F6219CF}" type="presParOf" srcId="{3D78EE06-29DD-8640-B82F-852E14621CAD}" destId="{D118561C-74D5-5349-89B7-B24A8EAE9DE9}" srcOrd="1" destOrd="0" presId="urn:microsoft.com/office/officeart/2005/8/layout/hList7"/>
    <dgm:cxn modelId="{D9021B50-9A6E-2D48-95A1-E6DACF6F7EE9}" type="presParOf" srcId="{3D78EE06-29DD-8640-B82F-852E14621CAD}" destId="{3645BBBF-F3DE-0F4E-A7E3-D82552D8BE91}" srcOrd="2" destOrd="0" presId="urn:microsoft.com/office/officeart/2005/8/layout/hList7"/>
    <dgm:cxn modelId="{91C72E0E-A4D5-7348-B93F-A3ADE19B5C5B}" type="presParOf" srcId="{3D78EE06-29DD-8640-B82F-852E14621CAD}" destId="{6502DDFE-7F09-5940-96CB-D7736A6D5293}" srcOrd="3" destOrd="0" presId="urn:microsoft.com/office/officeart/2005/8/layout/hList7"/>
    <dgm:cxn modelId="{E22413B7-B3A5-7C46-83D3-280A9A89CBF2}" type="presParOf" srcId="{01681807-F7DA-DF4A-A54A-FE93A4DE9DE9}" destId="{EF9CAD04-8D5C-6F4F-833C-82F774A4DCE6}" srcOrd="3" destOrd="0" presId="urn:microsoft.com/office/officeart/2005/8/layout/hList7"/>
    <dgm:cxn modelId="{8A4D9821-1E57-4846-B658-47E7E30B298E}" type="presParOf" srcId="{01681807-F7DA-DF4A-A54A-FE93A4DE9DE9}" destId="{E0B491FC-EE4B-0A42-B46A-F4B99E754228}" srcOrd="4" destOrd="0" presId="urn:microsoft.com/office/officeart/2005/8/layout/hList7"/>
    <dgm:cxn modelId="{D74F5A17-0E56-CB48-B9CB-CD3FF0F159AE}" type="presParOf" srcId="{E0B491FC-EE4B-0A42-B46A-F4B99E754228}" destId="{D95CDF35-DA9C-8348-A8DA-C489B6354A8F}" srcOrd="0" destOrd="0" presId="urn:microsoft.com/office/officeart/2005/8/layout/hList7"/>
    <dgm:cxn modelId="{B94D5CA9-8901-704B-B772-74CBBD1F8F88}" type="presParOf" srcId="{E0B491FC-EE4B-0A42-B46A-F4B99E754228}" destId="{22EBC766-4303-9548-9EA4-160588CC1C87}" srcOrd="1" destOrd="0" presId="urn:microsoft.com/office/officeart/2005/8/layout/hList7"/>
    <dgm:cxn modelId="{1EB45EDC-7546-3E41-8CDD-D8D8382D8F42}" type="presParOf" srcId="{E0B491FC-EE4B-0A42-B46A-F4B99E754228}" destId="{7123E16A-9A34-284A-A7DE-591DCC0DAB77}" srcOrd="2" destOrd="0" presId="urn:microsoft.com/office/officeart/2005/8/layout/hList7"/>
    <dgm:cxn modelId="{5DECF8D7-A227-1D43-9ADB-06FA96EFF138}" type="presParOf" srcId="{E0B491FC-EE4B-0A42-B46A-F4B99E754228}" destId="{2524C98E-8A53-BC43-8DA2-EA4CD10CBC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unconnected and vulnerable</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access-led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572B557D-B1CB-7C41-8CFB-437F4B13FF09}" type="presOf" srcId="{D93333C2-3788-EA40-A7DB-D43A3FF2E503}" destId="{8877A3A2-6EF0-184C-B34A-A1C7C38A1E6E}" srcOrd="0" destOrd="0" presId="urn:microsoft.com/office/officeart/2005/8/layout/process2"/>
    <dgm:cxn modelId="{F1463C35-816D-D24F-8044-1CF4F55B2CDA}"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4CD3C258-31D4-7542-A6FB-996EA723F5FA}" type="presOf" srcId="{28350115-4D05-A34D-90FA-8C17D1279BDD}" destId="{DE254667-ED5B-9E42-B713-C5D31EEC6B40}" srcOrd="0" destOrd="0" presId="urn:microsoft.com/office/officeart/2005/8/layout/process2"/>
    <dgm:cxn modelId="{63FFCEB5-4D8A-E745-8C0F-4B4287C4A26D}" type="presOf" srcId="{5A49365A-F12E-D54E-8A94-1946CAA043FD}" destId="{BC7E8881-B291-B04D-B1C4-3A38F4AC6FCF}" srcOrd="0" destOrd="0" presId="urn:microsoft.com/office/officeart/2005/8/layout/process2"/>
    <dgm:cxn modelId="{DD3E93B2-276B-3C43-8E2D-235BA438662D}" type="presOf" srcId="{5A49365A-F12E-D54E-8A94-1946CAA043FD}" destId="{CDA62069-8775-A94B-B66A-A326E3011EEE}"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04A50EE6-1AF6-F54D-9314-7E0F17487D96}" type="presParOf" srcId="{F615B652-D260-6E4F-BB3C-430FAC70021F}" destId="{8877A3A2-6EF0-184C-B34A-A1C7C38A1E6E}" srcOrd="0" destOrd="0" presId="urn:microsoft.com/office/officeart/2005/8/layout/process2"/>
    <dgm:cxn modelId="{000F85D7-24F3-364A-AA73-411B0CF136D0}" type="presParOf" srcId="{F615B652-D260-6E4F-BB3C-430FAC70021F}" destId="{BC7E8881-B291-B04D-B1C4-3A38F4AC6FCF}" srcOrd="1" destOrd="0" presId="urn:microsoft.com/office/officeart/2005/8/layout/process2"/>
    <dgm:cxn modelId="{B968AE64-61CD-CF40-8A35-9B551A433C35}" type="presParOf" srcId="{BC7E8881-B291-B04D-B1C4-3A38F4AC6FCF}" destId="{CDA62069-8775-A94B-B66A-A326E3011EEE}" srcOrd="0" destOrd="0" presId="urn:microsoft.com/office/officeart/2005/8/layout/process2"/>
    <dgm:cxn modelId="{7E2E1830-616E-6540-82DE-E1B0F50C305E}"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mainstream pragmatists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tutor-led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80A3C020-4E2B-CD4A-91BE-E488EFBC68CE}" type="presOf" srcId="{28350115-4D05-A34D-90FA-8C17D1279BDD}" destId="{DE254667-ED5B-9E42-B713-C5D31EEC6B40}" srcOrd="0" destOrd="0" presId="urn:microsoft.com/office/officeart/2005/8/layout/process2"/>
    <dgm:cxn modelId="{D37ED002-97C9-CD4F-AF3B-6C7D2EDB623A}" type="presOf" srcId="{5A49365A-F12E-D54E-8A94-1946CAA043FD}" destId="{CDA62069-8775-A94B-B66A-A326E3011EEE}" srcOrd="1" destOrd="0" presId="urn:microsoft.com/office/officeart/2005/8/layout/process2"/>
    <dgm:cxn modelId="{3112ED98-3402-1E41-949D-6AB105A32BF0}" type="presOf" srcId="{2B4639A4-5BFC-284E-8674-A93F2867C0E7}" destId="{F615B652-D260-6E4F-BB3C-430FAC70021F}" srcOrd="0" destOrd="0" presId="urn:microsoft.com/office/officeart/2005/8/layout/process2"/>
    <dgm:cxn modelId="{96FB19FC-5783-D64C-B3BC-E96AC19544BB}" type="presOf" srcId="{5A49365A-F12E-D54E-8A94-1946CAA043FD}" destId="{BC7E8881-B291-B04D-B1C4-3A38F4AC6FCF}" srcOrd="0" destOrd="0" presId="urn:microsoft.com/office/officeart/2005/8/layout/process2"/>
    <dgm:cxn modelId="{107CD180-D9CB-2041-AD3C-3BE07370B362}" type="presOf" srcId="{D93333C2-3788-EA40-A7DB-D43A3FF2E503}" destId="{8877A3A2-6EF0-184C-B34A-A1C7C38A1E6E}"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21963C22-C8AC-3D45-AC93-69392C2868DC}" type="presParOf" srcId="{F615B652-D260-6E4F-BB3C-430FAC70021F}" destId="{8877A3A2-6EF0-184C-B34A-A1C7C38A1E6E}" srcOrd="0" destOrd="0" presId="urn:microsoft.com/office/officeart/2005/8/layout/process2"/>
    <dgm:cxn modelId="{9FF96AB5-0922-224F-A24C-66EDDE240DE9}" type="presParOf" srcId="{F615B652-D260-6E4F-BB3C-430FAC70021F}" destId="{BC7E8881-B291-B04D-B1C4-3A38F4AC6FCF}" srcOrd="1" destOrd="0" presId="urn:microsoft.com/office/officeart/2005/8/layout/process2"/>
    <dgm:cxn modelId="{E5C47962-D69F-3848-9946-1D456DEFDF21}" type="presParOf" srcId="{BC7E8881-B291-B04D-B1C4-3A38F4AC6FCF}" destId="{CDA62069-8775-A94B-B66A-A326E3011EEE}" srcOrd="0" destOrd="0" presId="urn:microsoft.com/office/officeart/2005/8/layout/process2"/>
    <dgm:cxn modelId="{E14A8554-5134-B944-B38B-55F4AFD02B7B}"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intensive and specialist enthusiast</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learner-led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CFB43F46-59E6-A848-ACB2-D49DD2CC7AF5}" type="presOf" srcId="{28350115-4D05-A34D-90FA-8C17D1279BDD}" destId="{DE254667-ED5B-9E42-B713-C5D31EEC6B40}" srcOrd="0" destOrd="0" presId="urn:microsoft.com/office/officeart/2005/8/layout/process2"/>
    <dgm:cxn modelId="{DE38224C-ECCC-9C4C-800B-06F447D6531D}" type="presOf" srcId="{5A49365A-F12E-D54E-8A94-1946CAA043FD}" destId="{BC7E8881-B291-B04D-B1C4-3A38F4AC6FCF}" srcOrd="0" destOrd="0" presId="urn:microsoft.com/office/officeart/2005/8/layout/process2"/>
    <dgm:cxn modelId="{D516B2D7-902A-1643-8273-A4AEEFCD2C2A}" type="presOf" srcId="{D93333C2-3788-EA40-A7DB-D43A3FF2E503}" destId="{8877A3A2-6EF0-184C-B34A-A1C7C38A1E6E}" srcOrd="0" destOrd="0" presId="urn:microsoft.com/office/officeart/2005/8/layout/process2"/>
    <dgm:cxn modelId="{B60089E0-0429-B141-83C7-C7FBA85D5C81}" type="presOf" srcId="{2B4639A4-5BFC-284E-8674-A93F2867C0E7}" destId="{F615B652-D260-6E4F-BB3C-430FAC70021F}" srcOrd="0" destOrd="0" presId="urn:microsoft.com/office/officeart/2005/8/layout/process2"/>
    <dgm:cxn modelId="{7ED10CAF-648B-9C40-93E4-C45F16F2643C}" type="presOf" srcId="{5A49365A-F12E-D54E-8A94-1946CAA043FD}" destId="{CDA62069-8775-A94B-B66A-A326E3011EEE}" srcOrd="1"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18384E40-0A63-574E-8EBB-610A476D029D}" type="presParOf" srcId="{F615B652-D260-6E4F-BB3C-430FAC70021F}" destId="{8877A3A2-6EF0-184C-B34A-A1C7C38A1E6E}" srcOrd="0" destOrd="0" presId="urn:microsoft.com/office/officeart/2005/8/layout/process2"/>
    <dgm:cxn modelId="{30317345-28F4-B34D-A301-E787D80B567A}" type="presParOf" srcId="{F615B652-D260-6E4F-BB3C-430FAC70021F}" destId="{BC7E8881-B291-B04D-B1C4-3A38F4AC6FCF}" srcOrd="1" destOrd="0" presId="urn:microsoft.com/office/officeart/2005/8/layout/process2"/>
    <dgm:cxn modelId="{31AEC9C2-B78C-E64F-98AF-1A06A7C08D20}" type="presParOf" srcId="{BC7E8881-B291-B04D-B1C4-3A38F4AC6FCF}" destId="{CDA62069-8775-A94B-B66A-A326E3011EEE}" srcOrd="0" destOrd="0" presId="urn:microsoft.com/office/officeart/2005/8/layout/process2"/>
    <dgm:cxn modelId="{0DD447C9-E4AF-7B48-B8CB-1BDB974A0110}"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unconnected and vulnerable</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Access-led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Access solutions targeted at this group</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5319333D-414B-4C4D-95EF-4DF37490DC04}" type="presOf" srcId="{21C862D3-0DDB-FF4E-8F00-008C73B03FCC}" destId="{F0A13B1C-BCBB-B84D-A00D-F33E80CFCDE6}" srcOrd="0" destOrd="0" presId="urn:microsoft.com/office/officeart/2005/8/layout/process2"/>
    <dgm:cxn modelId="{5AE8AE3F-BEA1-6A40-A031-5C6180A9914C}" type="presOf" srcId="{5A49365A-F12E-D54E-8A94-1946CAA043FD}" destId="{CDA62069-8775-A94B-B66A-A326E3011EEE}" srcOrd="1" destOrd="0" presId="urn:microsoft.com/office/officeart/2005/8/layout/process2"/>
    <dgm:cxn modelId="{07309C1B-25A8-F14F-A74F-8FB8E0C63FBF}" type="presOf" srcId="{4EEC5E04-0411-DF49-9553-1E9765713E9A}" destId="{6A080DCA-B321-4948-9D9E-47FA9F352CF7}" srcOrd="1" destOrd="0" presId="urn:microsoft.com/office/officeart/2005/8/layout/process2"/>
    <dgm:cxn modelId="{89BCB332-E06F-B341-BB87-F0F3AA98A12A}" type="presOf" srcId="{2B4639A4-5BFC-284E-8674-A93F2867C0E7}" destId="{F615B652-D260-6E4F-BB3C-430FAC70021F}" srcOrd="0" destOrd="0" presId="urn:microsoft.com/office/officeart/2005/8/layout/process2"/>
    <dgm:cxn modelId="{389960F6-AD49-CE46-A361-D40372FCAD14}" type="presOf" srcId="{5A49365A-F12E-D54E-8A94-1946CAA043FD}" destId="{BC7E8881-B291-B04D-B1C4-3A38F4AC6FCF}" srcOrd="0" destOrd="0" presId="urn:microsoft.com/office/officeart/2005/8/layout/process2"/>
    <dgm:cxn modelId="{CBA2B41E-2628-7749-8E0B-C2E004414534}" type="presOf" srcId="{4EEC5E04-0411-DF49-9553-1E9765713E9A}" destId="{0831BB6A-670F-AC4D-8C8D-F631242ABB9C}" srcOrd="0" destOrd="0" presId="urn:microsoft.com/office/officeart/2005/8/layout/process2"/>
    <dgm:cxn modelId="{B3CC8A96-CFAF-7843-9B8A-102DCE6D26E5}" type="presOf" srcId="{28350115-4D05-A34D-90FA-8C17D1279BDD}" destId="{DE254667-ED5B-9E42-B713-C5D31EEC6B40}" srcOrd="0" destOrd="0" presId="urn:microsoft.com/office/officeart/2005/8/layout/process2"/>
    <dgm:cxn modelId="{A7FA0D7E-0DA0-6C43-A6E9-46214732593D}" type="presOf" srcId="{D93333C2-3788-EA40-A7DB-D43A3FF2E503}" destId="{8877A3A2-6EF0-184C-B34A-A1C7C38A1E6E}"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700EE412-DD5B-FD4C-8491-E4BBDACB6C9C}" type="presParOf" srcId="{F615B652-D260-6E4F-BB3C-430FAC70021F}" destId="{8877A3A2-6EF0-184C-B34A-A1C7C38A1E6E}" srcOrd="0" destOrd="0" presId="urn:microsoft.com/office/officeart/2005/8/layout/process2"/>
    <dgm:cxn modelId="{4E9841C4-F705-A74C-92EC-C5C9955B4D00}" type="presParOf" srcId="{F615B652-D260-6E4F-BB3C-430FAC70021F}" destId="{BC7E8881-B291-B04D-B1C4-3A38F4AC6FCF}" srcOrd="1" destOrd="0" presId="urn:microsoft.com/office/officeart/2005/8/layout/process2"/>
    <dgm:cxn modelId="{65E4D14D-240F-D245-B3E6-1A02EF03DBCC}" type="presParOf" srcId="{BC7E8881-B291-B04D-B1C4-3A38F4AC6FCF}" destId="{CDA62069-8775-A94B-B66A-A326E3011EEE}" srcOrd="0" destOrd="0" presId="urn:microsoft.com/office/officeart/2005/8/layout/process2"/>
    <dgm:cxn modelId="{B9ED6D80-ED6D-8A45-A819-41B86FB36A4B}" type="presParOf" srcId="{F615B652-D260-6E4F-BB3C-430FAC70021F}" destId="{DE254667-ED5B-9E42-B713-C5D31EEC6B40}" srcOrd="2" destOrd="0" presId="urn:microsoft.com/office/officeart/2005/8/layout/process2"/>
    <dgm:cxn modelId="{D293EF12-52F1-3C45-8514-56C8EBFDE4F4}" type="presParOf" srcId="{F615B652-D260-6E4F-BB3C-430FAC70021F}" destId="{0831BB6A-670F-AC4D-8C8D-F631242ABB9C}" srcOrd="3" destOrd="0" presId="urn:microsoft.com/office/officeart/2005/8/layout/process2"/>
    <dgm:cxn modelId="{AFC0B5A0-B7C6-1A46-98E3-9E868274F746}" type="presParOf" srcId="{0831BB6A-670F-AC4D-8C8D-F631242ABB9C}" destId="{6A080DCA-B321-4948-9D9E-47FA9F352CF7}" srcOrd="0" destOrd="0" presId="urn:microsoft.com/office/officeart/2005/8/layout/process2"/>
    <dgm:cxn modelId="{98F08FEC-C909-3942-8450-E34B0671739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mainstream </a:t>
          </a:r>
        </a:p>
        <a:p>
          <a:r>
            <a:rPr lang="en-US" sz="2000" dirty="0" smtClean="0"/>
            <a:t>pragmatists</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Tutor-led</a:t>
          </a:r>
        </a:p>
        <a:p>
          <a:r>
            <a:rPr lang="en-US" dirty="0" smtClean="0"/>
            <a:t>Pedagogy –led</a:t>
          </a:r>
        </a:p>
        <a:p>
          <a:r>
            <a:rPr lang="en-US" dirty="0" smtClean="0"/>
            <a:t>Institution-led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Staff have confidence to experiment with activities and tools</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custLinFactNeighborX="1716" custLinFactNeighborY="8978">
        <dgm:presLayoutVars>
          <dgm:bulletEnabled val="1"/>
        </dgm:presLayoutVars>
      </dgm:prSet>
      <dgm:spPr/>
      <dgm:t>
        <a:bodyPr/>
        <a:lstStyle/>
        <a:p>
          <a:endParaRPr lang="en-US"/>
        </a:p>
      </dgm:t>
    </dgm:pt>
  </dgm:ptLst>
  <dgm:cxnLst>
    <dgm:cxn modelId="{E9215538-15E4-1D44-B8EC-23B23C7EE469}"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312BF6D0-A62F-0945-9527-1F70429D729A}" type="presOf" srcId="{4EEC5E04-0411-DF49-9553-1E9765713E9A}" destId="{0831BB6A-670F-AC4D-8C8D-F631242ABB9C}" srcOrd="0" destOrd="0" presId="urn:microsoft.com/office/officeart/2005/8/layout/process2"/>
    <dgm:cxn modelId="{860785A5-2981-8541-B9E0-8E98EE9ECB34}" type="presOf" srcId="{5A49365A-F12E-D54E-8A94-1946CAA043FD}" destId="{BC7E8881-B291-B04D-B1C4-3A38F4AC6FCF}" srcOrd="0" destOrd="0" presId="urn:microsoft.com/office/officeart/2005/8/layout/process2"/>
    <dgm:cxn modelId="{E2D21E0D-E265-2F44-9EBE-170576E5E749}" type="presOf" srcId="{5A49365A-F12E-D54E-8A94-1946CAA043FD}" destId="{CDA62069-8775-A94B-B66A-A326E3011EEE}" srcOrd="1" destOrd="0" presId="urn:microsoft.com/office/officeart/2005/8/layout/process2"/>
    <dgm:cxn modelId="{DA7DD70E-2707-F942-BC27-F5ABCA3AC585}" type="presOf" srcId="{21C862D3-0DDB-FF4E-8F00-008C73B03FCC}" destId="{F0A13B1C-BCBB-B84D-A00D-F33E80CFCDE6}" srcOrd="0" destOrd="0" presId="urn:microsoft.com/office/officeart/2005/8/layout/process2"/>
    <dgm:cxn modelId="{120AF285-696B-D64C-800A-958ADB500D3C}" type="presOf" srcId="{4EEC5E04-0411-DF49-9553-1E9765713E9A}" destId="{6A080DCA-B321-4948-9D9E-47FA9F352CF7}"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828C99CA-2251-2B4F-A6CA-B5B4FAE77C2C}" srcId="{2B4639A4-5BFC-284E-8674-A93F2867C0E7}" destId="{21C862D3-0DDB-FF4E-8F00-008C73B03FCC}" srcOrd="2" destOrd="0" parTransId="{3FD6E29C-1BC0-9347-9389-7EB865F2F779}" sibTransId="{B126CEB3-F918-8041-8779-79E039A9276D}"/>
    <dgm:cxn modelId="{5FED853D-497B-784B-96EA-7849ED69ABE3}" type="presOf" srcId="{28350115-4D05-A34D-90FA-8C17D1279BDD}" destId="{DE254667-ED5B-9E42-B713-C5D31EEC6B40}" srcOrd="0" destOrd="0" presId="urn:microsoft.com/office/officeart/2005/8/layout/process2"/>
    <dgm:cxn modelId="{55FE5756-C4F4-DA42-97B0-719ACD78EBA0}" type="presOf" srcId="{D93333C2-3788-EA40-A7DB-D43A3FF2E503}" destId="{8877A3A2-6EF0-184C-B34A-A1C7C38A1E6E}" srcOrd="0" destOrd="0" presId="urn:microsoft.com/office/officeart/2005/8/layout/process2"/>
    <dgm:cxn modelId="{9C6DAFDB-B2AC-ED44-999E-1E4E9CBF328B}" type="presParOf" srcId="{F615B652-D260-6E4F-BB3C-430FAC70021F}" destId="{8877A3A2-6EF0-184C-B34A-A1C7C38A1E6E}" srcOrd="0" destOrd="0" presId="urn:microsoft.com/office/officeart/2005/8/layout/process2"/>
    <dgm:cxn modelId="{7FEC9A37-1CFF-5F40-8CA4-2F1FB8747FE8}" type="presParOf" srcId="{F615B652-D260-6E4F-BB3C-430FAC70021F}" destId="{BC7E8881-B291-B04D-B1C4-3A38F4AC6FCF}" srcOrd="1" destOrd="0" presId="urn:microsoft.com/office/officeart/2005/8/layout/process2"/>
    <dgm:cxn modelId="{6D791516-E3F4-064E-8631-3C7A18F16A15}" type="presParOf" srcId="{BC7E8881-B291-B04D-B1C4-3A38F4AC6FCF}" destId="{CDA62069-8775-A94B-B66A-A326E3011EEE}" srcOrd="0" destOrd="0" presId="urn:microsoft.com/office/officeart/2005/8/layout/process2"/>
    <dgm:cxn modelId="{D802CF27-5644-2843-8E30-FA608A4169F4}" type="presParOf" srcId="{F615B652-D260-6E4F-BB3C-430FAC70021F}" destId="{DE254667-ED5B-9E42-B713-C5D31EEC6B40}" srcOrd="2" destOrd="0" presId="urn:microsoft.com/office/officeart/2005/8/layout/process2"/>
    <dgm:cxn modelId="{B7D9BD53-D5CF-CF4E-BDFE-E104C5B90203}" type="presParOf" srcId="{F615B652-D260-6E4F-BB3C-430FAC70021F}" destId="{0831BB6A-670F-AC4D-8C8D-F631242ABB9C}" srcOrd="3" destOrd="0" presId="urn:microsoft.com/office/officeart/2005/8/layout/process2"/>
    <dgm:cxn modelId="{1947C596-4AE5-E146-9544-258DA9F3B1F2}" type="presParOf" srcId="{0831BB6A-670F-AC4D-8C8D-F631242ABB9C}" destId="{6A080DCA-B321-4948-9D9E-47FA9F352CF7}" srcOrd="0" destOrd="0" presId="urn:microsoft.com/office/officeart/2005/8/layout/process2"/>
    <dgm:cxn modelId="{DCDA73DC-7CA9-7445-8E8B-109381549AD9}"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intensive and specialist enthusiasts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Learner-led</a:t>
          </a:r>
        </a:p>
        <a:p>
          <a:r>
            <a:rPr lang="en-US" sz="2000" dirty="0" smtClean="0"/>
            <a:t>Technology-led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400" dirty="0" smtClean="0"/>
            <a:t>Social digital literacy practices are valued and new practices made explicit</a:t>
          </a:r>
          <a:endParaRPr lang="en-US" sz="14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custScaleX="102274" custScaleY="9346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custScaleX="102226" custScaleY="106402">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A2F47612-A9DB-3543-A609-CAA6223E4D4D}" type="presOf" srcId="{5A49365A-F12E-D54E-8A94-1946CAA043FD}" destId="{CDA62069-8775-A94B-B66A-A326E3011EEE}" srcOrd="1" destOrd="0" presId="urn:microsoft.com/office/officeart/2005/8/layout/process2"/>
    <dgm:cxn modelId="{490223B9-0418-1D45-B3FE-2278D50D7EAC}" type="presOf" srcId="{5A49365A-F12E-D54E-8A94-1946CAA043FD}" destId="{BC7E8881-B291-B04D-B1C4-3A38F4AC6FCF}" srcOrd="0" destOrd="0" presId="urn:microsoft.com/office/officeart/2005/8/layout/process2"/>
    <dgm:cxn modelId="{25A574C9-192C-724B-A0E5-922F28B9C995}" type="presOf" srcId="{28350115-4D05-A34D-90FA-8C17D1279BDD}" destId="{DE254667-ED5B-9E42-B713-C5D31EEC6B40}" srcOrd="0" destOrd="0" presId="urn:microsoft.com/office/officeart/2005/8/layout/process2"/>
    <dgm:cxn modelId="{ECA86877-D86D-4E42-9E3B-C3D82045A434}" type="presOf" srcId="{4EEC5E04-0411-DF49-9553-1E9765713E9A}" destId="{0831BB6A-670F-AC4D-8C8D-F631242ABB9C}" srcOrd="0" destOrd="0" presId="urn:microsoft.com/office/officeart/2005/8/layout/process2"/>
    <dgm:cxn modelId="{84F4F66E-71F0-3D4A-BFA9-D7F5CFC477EB}" type="presOf" srcId="{4EEC5E04-0411-DF49-9553-1E9765713E9A}" destId="{6A080DCA-B321-4948-9D9E-47FA9F352CF7}" srcOrd="1" destOrd="0" presId="urn:microsoft.com/office/officeart/2005/8/layout/process2"/>
    <dgm:cxn modelId="{E2FCB77B-D683-8049-917E-EA5A21F38BB6}" type="presOf" srcId="{D93333C2-3788-EA40-A7DB-D43A3FF2E503}" destId="{8877A3A2-6EF0-184C-B34A-A1C7C38A1E6E}" srcOrd="0" destOrd="0" presId="urn:microsoft.com/office/officeart/2005/8/layout/process2"/>
    <dgm:cxn modelId="{9EEBA102-91F8-D542-BEC1-929BA5064C44}" type="presOf" srcId="{21C862D3-0DDB-FF4E-8F00-008C73B03FCC}" destId="{F0A13B1C-BCBB-B84D-A00D-F33E80CFCDE6}" srcOrd="0" destOrd="0" presId="urn:microsoft.com/office/officeart/2005/8/layout/process2"/>
    <dgm:cxn modelId="{0501D714-E3E1-F24E-BB8A-6B01B0666BE6}" type="presOf" srcId="{2B4639A4-5BFC-284E-8674-A93F2867C0E7}" destId="{F615B652-D260-6E4F-BB3C-430FAC70021F}"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2E00870F-6AE9-874F-946F-8234C9E1E7F8}" type="presParOf" srcId="{F615B652-D260-6E4F-BB3C-430FAC70021F}" destId="{8877A3A2-6EF0-184C-B34A-A1C7C38A1E6E}" srcOrd="0" destOrd="0" presId="urn:microsoft.com/office/officeart/2005/8/layout/process2"/>
    <dgm:cxn modelId="{3EBA3AE9-576D-C146-B427-2BAF9C398AF4}" type="presParOf" srcId="{F615B652-D260-6E4F-BB3C-430FAC70021F}" destId="{BC7E8881-B291-B04D-B1C4-3A38F4AC6FCF}" srcOrd="1" destOrd="0" presId="urn:microsoft.com/office/officeart/2005/8/layout/process2"/>
    <dgm:cxn modelId="{0A19C412-0C02-8246-98DC-268C29A2BCD8}" type="presParOf" srcId="{BC7E8881-B291-B04D-B1C4-3A38F4AC6FCF}" destId="{CDA62069-8775-A94B-B66A-A326E3011EEE}" srcOrd="0" destOrd="0" presId="urn:microsoft.com/office/officeart/2005/8/layout/process2"/>
    <dgm:cxn modelId="{AA85333C-EF28-BC41-A1FD-5E54B7EB3D01}" type="presParOf" srcId="{F615B652-D260-6E4F-BB3C-430FAC70021F}" destId="{DE254667-ED5B-9E42-B713-C5D31EEC6B40}" srcOrd="2" destOrd="0" presId="urn:microsoft.com/office/officeart/2005/8/layout/process2"/>
    <dgm:cxn modelId="{F9C3A03C-B2A6-A64B-AD01-DC41407FD693}" type="presParOf" srcId="{F615B652-D260-6E4F-BB3C-430FAC70021F}" destId="{0831BB6A-670F-AC4D-8C8D-F631242ABB9C}" srcOrd="3" destOrd="0" presId="urn:microsoft.com/office/officeart/2005/8/layout/process2"/>
    <dgm:cxn modelId="{4B808655-B0DD-B14B-AFB1-0B85E57E65B2}" type="presParOf" srcId="{0831BB6A-670F-AC4D-8C8D-F631242ABB9C}" destId="{6A080DCA-B321-4948-9D9E-47FA9F352CF7}" srcOrd="0" destOrd="0" presId="urn:microsoft.com/office/officeart/2005/8/layout/process2"/>
    <dgm:cxn modelId="{6D784BEC-98BF-2640-B30C-E07F4F0F8F8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F29E-F679-584B-B751-E954BE9F7543}">
      <dsp:nvSpPr>
        <dsp:cNvPr id="0" name=""/>
        <dsp:cNvSpPr/>
      </dsp:nvSpPr>
      <dsp:spPr>
        <a:xfrm>
          <a:off x="1821"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Unconnected and vulnerable</a:t>
          </a:r>
          <a:endParaRPr lang="en-US" sz="2700" kern="1200" dirty="0"/>
        </a:p>
      </dsp:txBody>
      <dsp:txXfrm>
        <a:off x="1821" y="1548000"/>
        <a:ext cx="2834103" cy="1548000"/>
      </dsp:txXfrm>
    </dsp:sp>
    <dsp:sp modelId="{9C5896E0-B0DF-A046-95C4-6F31E9E0857C}">
      <dsp:nvSpPr>
        <dsp:cNvPr id="0" name=""/>
        <dsp:cNvSpPr/>
      </dsp:nvSpPr>
      <dsp:spPr>
        <a:xfrm>
          <a:off x="774518"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96F138-0A7C-124B-8EFD-6A06E269D4F0}">
      <dsp:nvSpPr>
        <dsp:cNvPr id="0" name=""/>
        <dsp:cNvSpPr/>
      </dsp:nvSpPr>
      <dsp:spPr>
        <a:xfrm>
          <a:off x="2920948"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Mainstream pragmatist</a:t>
          </a:r>
          <a:endParaRPr lang="en-US" sz="2700" kern="1200" dirty="0"/>
        </a:p>
      </dsp:txBody>
      <dsp:txXfrm>
        <a:off x="2920948" y="1548000"/>
        <a:ext cx="2834103" cy="1548000"/>
      </dsp:txXfrm>
    </dsp:sp>
    <dsp:sp modelId="{6502DDFE-7F09-5940-96CB-D7736A6D5293}">
      <dsp:nvSpPr>
        <dsp:cNvPr id="0" name=""/>
        <dsp:cNvSpPr/>
      </dsp:nvSpPr>
      <dsp:spPr>
        <a:xfrm>
          <a:off x="3693645"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5CDF35-DA9C-8348-A8DA-C489B6354A8F}">
      <dsp:nvSpPr>
        <dsp:cNvPr id="0" name=""/>
        <dsp:cNvSpPr/>
      </dsp:nvSpPr>
      <dsp:spPr>
        <a:xfrm>
          <a:off x="5840074"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Intensive and specialist enthusiast</a:t>
          </a:r>
          <a:endParaRPr lang="en-US" sz="2700" kern="1200" dirty="0"/>
        </a:p>
      </dsp:txBody>
      <dsp:txXfrm>
        <a:off x="5840074" y="1548000"/>
        <a:ext cx="2834103" cy="1548000"/>
      </dsp:txXfrm>
    </dsp:sp>
    <dsp:sp modelId="{2524C98E-8A53-BC43-8DA2-EA4CD10CBCA9}">
      <dsp:nvSpPr>
        <dsp:cNvPr id="0" name=""/>
        <dsp:cNvSpPr/>
      </dsp:nvSpPr>
      <dsp:spPr>
        <a:xfrm>
          <a:off x="6612771"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DFD78-D2B5-3A4A-8B1C-B087D4BC9370}">
      <dsp:nvSpPr>
        <dsp:cNvPr id="0" name=""/>
        <dsp:cNvSpPr/>
      </dsp:nvSpPr>
      <dsp:spPr>
        <a:xfrm>
          <a:off x="347040" y="3096000"/>
          <a:ext cx="7981920" cy="580500"/>
        </a:xfrm>
        <a:prstGeom prst="leftRigh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unconnected and vulnerable</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access-led</a:t>
          </a:r>
          <a:endParaRPr lang="en-US" sz="2900" kern="1200" dirty="0"/>
        </a:p>
      </dsp:txBody>
      <dsp:txXfrm>
        <a:off x="62346" y="2367432"/>
        <a:ext cx="2695289" cy="1457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mainstream pragmatists</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tutor-led</a:t>
          </a:r>
          <a:endParaRPr lang="en-US" sz="2900" kern="1200" dirty="0"/>
        </a:p>
      </dsp:txBody>
      <dsp:txXfrm>
        <a:off x="62346" y="2367432"/>
        <a:ext cx="2695289" cy="1457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 the intensive and specialist enthusiast</a:t>
          </a:r>
          <a:endParaRPr lang="en-US" sz="28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Their experience is learner-led</a:t>
          </a:r>
          <a:endParaRPr lang="en-US" sz="2800" kern="1200" dirty="0"/>
        </a:p>
      </dsp:txBody>
      <dsp:txXfrm>
        <a:off x="62346" y="2367432"/>
        <a:ext cx="2695289" cy="1457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373729" y="0"/>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unconnected and vulnerable</a:t>
          </a:r>
          <a:endParaRPr lang="en-US" sz="2000" kern="1200" dirty="0"/>
        </a:p>
      </dsp:txBody>
      <dsp:txXfrm>
        <a:off x="402068" y="28339"/>
        <a:ext cx="1751489" cy="910903"/>
      </dsp:txXfrm>
    </dsp:sp>
    <dsp:sp modelId="{BC7E8881-B291-B04D-B1C4-3A38F4AC6FCF}">
      <dsp:nvSpPr>
        <dsp:cNvPr id="0" name=""/>
        <dsp:cNvSpPr/>
      </dsp:nvSpPr>
      <dsp:spPr>
        <a:xfrm rot="5400000">
          <a:off x="1096392"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1028055"/>
        <a:ext cx="261247" cy="253989"/>
      </dsp:txXfrm>
    </dsp:sp>
    <dsp:sp modelId="{DE254667-ED5B-9E42-B713-C5D31EEC6B40}">
      <dsp:nvSpPr>
        <dsp:cNvPr id="0" name=""/>
        <dsp:cNvSpPr/>
      </dsp:nvSpPr>
      <dsp:spPr>
        <a:xfrm>
          <a:off x="373729" y="1451371"/>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Access-led</a:t>
          </a:r>
          <a:endParaRPr lang="en-US" sz="2000" kern="1200" dirty="0"/>
        </a:p>
      </dsp:txBody>
      <dsp:txXfrm>
        <a:off x="402068" y="1479710"/>
        <a:ext cx="1751489" cy="910903"/>
      </dsp:txXfrm>
    </dsp:sp>
    <dsp:sp modelId="{0831BB6A-670F-AC4D-8C8D-F631242ABB9C}">
      <dsp:nvSpPr>
        <dsp:cNvPr id="0" name=""/>
        <dsp:cNvSpPr/>
      </dsp:nvSpPr>
      <dsp:spPr>
        <a:xfrm rot="5400000">
          <a:off x="1096392" y="2443142"/>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2479427"/>
        <a:ext cx="261247" cy="253989"/>
      </dsp:txXfrm>
    </dsp:sp>
    <dsp:sp modelId="{F0A13B1C-BCBB-B84D-A00D-F33E80CFCDE6}">
      <dsp:nvSpPr>
        <dsp:cNvPr id="0" name=""/>
        <dsp:cNvSpPr/>
      </dsp:nvSpPr>
      <dsp:spPr>
        <a:xfrm>
          <a:off x="373729" y="2902743"/>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Access solutions targeted at this group</a:t>
          </a:r>
          <a:endParaRPr lang="en-US" sz="1600" kern="1200" dirty="0"/>
        </a:p>
      </dsp:txBody>
      <dsp:txXfrm>
        <a:off x="402068" y="2931082"/>
        <a:ext cx="1751489" cy="910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406125" y="0"/>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mainstream </a:t>
          </a:r>
        </a:p>
        <a:p>
          <a:pPr lvl="0" algn="ctr" defTabSz="889000">
            <a:lnSpc>
              <a:spcPct val="90000"/>
            </a:lnSpc>
            <a:spcBef>
              <a:spcPct val="0"/>
            </a:spcBef>
            <a:spcAft>
              <a:spcPct val="35000"/>
            </a:spcAft>
          </a:pPr>
          <a:r>
            <a:rPr lang="en-US" sz="2000" kern="1200" dirty="0" smtClean="0"/>
            <a:t>pragmatists</a:t>
          </a:r>
          <a:endParaRPr lang="en-US" sz="2000" kern="1200" dirty="0"/>
        </a:p>
      </dsp:txBody>
      <dsp:txXfrm>
        <a:off x="434464" y="28339"/>
        <a:ext cx="1951053" cy="910903"/>
      </dsp:txXfrm>
    </dsp:sp>
    <dsp:sp modelId="{BC7E8881-B291-B04D-B1C4-3A38F4AC6FCF}">
      <dsp:nvSpPr>
        <dsp:cNvPr id="0" name=""/>
        <dsp:cNvSpPr/>
      </dsp:nvSpPr>
      <dsp:spPr>
        <a:xfrm rot="5400000">
          <a:off x="1228569"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79367" y="1028055"/>
        <a:ext cx="261247" cy="253989"/>
      </dsp:txXfrm>
    </dsp:sp>
    <dsp:sp modelId="{DE254667-ED5B-9E42-B713-C5D31EEC6B40}">
      <dsp:nvSpPr>
        <dsp:cNvPr id="0" name=""/>
        <dsp:cNvSpPr/>
      </dsp:nvSpPr>
      <dsp:spPr>
        <a:xfrm>
          <a:off x="406125" y="1451371"/>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Tutor-led</a:t>
          </a:r>
        </a:p>
        <a:p>
          <a:pPr lvl="0" algn="ctr" defTabSz="666750">
            <a:lnSpc>
              <a:spcPct val="90000"/>
            </a:lnSpc>
            <a:spcBef>
              <a:spcPct val="0"/>
            </a:spcBef>
            <a:spcAft>
              <a:spcPct val="35000"/>
            </a:spcAft>
          </a:pPr>
          <a:r>
            <a:rPr lang="en-US" sz="1500" kern="1200" dirty="0" smtClean="0"/>
            <a:t>Pedagogy –led</a:t>
          </a:r>
        </a:p>
        <a:p>
          <a:pPr lvl="0" algn="ctr" defTabSz="666750">
            <a:lnSpc>
              <a:spcPct val="90000"/>
            </a:lnSpc>
            <a:spcBef>
              <a:spcPct val="0"/>
            </a:spcBef>
            <a:spcAft>
              <a:spcPct val="35000"/>
            </a:spcAft>
          </a:pPr>
          <a:r>
            <a:rPr lang="en-US" sz="1500" kern="1200" dirty="0" smtClean="0"/>
            <a:t>Institution-led</a:t>
          </a:r>
          <a:endParaRPr lang="en-US" sz="1500" kern="1200" dirty="0"/>
        </a:p>
      </dsp:txBody>
      <dsp:txXfrm>
        <a:off x="434464" y="1479710"/>
        <a:ext cx="1951053" cy="910903"/>
      </dsp:txXfrm>
    </dsp:sp>
    <dsp:sp modelId="{0831BB6A-670F-AC4D-8C8D-F631242ABB9C}">
      <dsp:nvSpPr>
        <dsp:cNvPr id="0" name=""/>
        <dsp:cNvSpPr/>
      </dsp:nvSpPr>
      <dsp:spPr>
        <a:xfrm rot="5318410">
          <a:off x="1245744" y="2443142"/>
          <a:ext cx="362945"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95302" y="2479390"/>
        <a:ext cx="261247" cy="254062"/>
      </dsp:txXfrm>
    </dsp:sp>
    <dsp:sp modelId="{F0A13B1C-BCBB-B84D-A00D-F33E80CFCDE6}">
      <dsp:nvSpPr>
        <dsp:cNvPr id="0" name=""/>
        <dsp:cNvSpPr/>
      </dsp:nvSpPr>
      <dsp:spPr>
        <a:xfrm>
          <a:off x="440578" y="2902743"/>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Staff have confidence to experiment with activities and tools</a:t>
          </a:r>
          <a:endParaRPr lang="en-US" sz="1600" kern="1200" dirty="0"/>
        </a:p>
      </dsp:txBody>
      <dsp:txXfrm>
        <a:off x="468917" y="2931082"/>
        <a:ext cx="1951053" cy="910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527536" y="653"/>
          <a:ext cx="1915193" cy="9043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intensive and specialist enthusiasts</a:t>
          </a:r>
          <a:endParaRPr lang="en-US" sz="1700" kern="1200" dirty="0"/>
        </a:p>
      </dsp:txBody>
      <dsp:txXfrm>
        <a:off x="554023" y="27140"/>
        <a:ext cx="1862219" cy="851356"/>
      </dsp:txXfrm>
    </dsp:sp>
    <dsp:sp modelId="{BC7E8881-B291-B04D-B1C4-3A38F4AC6FCF}">
      <dsp:nvSpPr>
        <dsp:cNvPr id="0" name=""/>
        <dsp:cNvSpPr/>
      </dsp:nvSpPr>
      <dsp:spPr>
        <a:xfrm rot="5400000">
          <a:off x="1303711" y="929173"/>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965458"/>
        <a:ext cx="261247" cy="253989"/>
      </dsp:txXfrm>
    </dsp:sp>
    <dsp:sp modelId="{DE254667-ED5B-9E42-B713-C5D31EEC6B40}">
      <dsp:nvSpPr>
        <dsp:cNvPr id="0" name=""/>
        <dsp:cNvSpPr/>
      </dsp:nvSpPr>
      <dsp:spPr>
        <a:xfrm>
          <a:off x="527985" y="1388774"/>
          <a:ext cx="1914294" cy="102952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Learner-led</a:t>
          </a:r>
        </a:p>
        <a:p>
          <a:pPr lvl="0" algn="ctr" defTabSz="889000">
            <a:lnSpc>
              <a:spcPct val="90000"/>
            </a:lnSpc>
            <a:spcBef>
              <a:spcPct val="0"/>
            </a:spcBef>
            <a:spcAft>
              <a:spcPct val="35000"/>
            </a:spcAft>
          </a:pPr>
          <a:r>
            <a:rPr lang="en-US" sz="2000" kern="1200" dirty="0" smtClean="0"/>
            <a:t>Technology-led</a:t>
          </a:r>
          <a:endParaRPr lang="en-US" sz="2000" kern="1200" dirty="0"/>
        </a:p>
      </dsp:txBody>
      <dsp:txXfrm>
        <a:off x="558139" y="1418928"/>
        <a:ext cx="1853986" cy="969217"/>
      </dsp:txXfrm>
    </dsp:sp>
    <dsp:sp modelId="{0831BB6A-670F-AC4D-8C8D-F631242ABB9C}">
      <dsp:nvSpPr>
        <dsp:cNvPr id="0" name=""/>
        <dsp:cNvSpPr/>
      </dsp:nvSpPr>
      <dsp:spPr>
        <a:xfrm rot="5400000">
          <a:off x="1303711" y="2442489"/>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2478774"/>
        <a:ext cx="261247" cy="253989"/>
      </dsp:txXfrm>
    </dsp:sp>
    <dsp:sp modelId="{F0A13B1C-BCBB-B84D-A00D-F33E80CFCDE6}">
      <dsp:nvSpPr>
        <dsp:cNvPr id="0" name=""/>
        <dsp:cNvSpPr/>
      </dsp:nvSpPr>
      <dsp:spPr>
        <a:xfrm>
          <a:off x="548828" y="2902090"/>
          <a:ext cx="1872609"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Social digital literacy practices are valued and new practices made explicit</a:t>
          </a:r>
          <a:endParaRPr lang="en-US" sz="1400" kern="1200" dirty="0"/>
        </a:p>
      </dsp:txBody>
      <dsp:txXfrm>
        <a:off x="577167" y="2930429"/>
        <a:ext cx="1815931" cy="91090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100" dirty="0">
              <a:solidFill>
                <a:srgbClr val="2C3841"/>
              </a:solidFill>
              <a:latin typeface="Corbel"/>
              <a:cs typeface="Corbe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BF4E53-F32D-E643-8E4A-00EAFEAC0BDF}" type="datetimeFigureOut">
              <a:rPr lang="en-US" sz="1100" smtClean="0">
                <a:solidFill>
                  <a:srgbClr val="2C3841"/>
                </a:solidFill>
                <a:latin typeface="Corbel"/>
                <a:cs typeface="Corbel"/>
              </a:rPr>
              <a:pPr/>
              <a:t>14/01/2015</a:t>
            </a:fld>
            <a:endParaRPr lang="en-GB" sz="1100" dirty="0">
              <a:solidFill>
                <a:srgbClr val="2C3841"/>
              </a:solidFill>
              <a:latin typeface="Corbel"/>
              <a:cs typeface="Corbe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100" dirty="0">
              <a:solidFill>
                <a:srgbClr val="2C3841"/>
              </a:solidFill>
              <a:latin typeface="Corbel"/>
              <a:cs typeface="Corbe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C3291-B1ED-4249-AE87-332ED060E6C6}" type="slidenum">
              <a:rPr lang="en-GB" sz="1100" b="1" smtClean="0">
                <a:solidFill>
                  <a:srgbClr val="2C3841"/>
                </a:solidFill>
                <a:latin typeface="Corbel"/>
                <a:cs typeface="Corbel"/>
              </a:rPr>
              <a:pPr/>
              <a:t>‹#›</a:t>
            </a:fld>
            <a:endParaRPr lang="en-GB" sz="1100" b="1" dirty="0">
              <a:solidFill>
                <a:srgbClr val="2C3841"/>
              </a:solidFill>
              <a:latin typeface="Corbel"/>
              <a:cs typeface="Corbel"/>
            </a:endParaRPr>
          </a:p>
        </p:txBody>
      </p:sp>
    </p:spTree>
    <p:extLst>
      <p:ext uri="{BB962C8B-B14F-4D97-AF65-F5344CB8AC3E}">
        <p14:creationId xmlns:p14="http://schemas.microsoft.com/office/powerpoint/2010/main" val="1802317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100">
                <a:solidFill>
                  <a:srgbClr val="2C3841"/>
                </a:solidFill>
                <a:latin typeface="Corbel"/>
                <a:cs typeface="Corbel"/>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100">
                <a:solidFill>
                  <a:srgbClr val="2C3841"/>
                </a:solidFill>
                <a:latin typeface="Corbel"/>
                <a:cs typeface="Corbel"/>
              </a:defRPr>
            </a:lvl1pPr>
          </a:lstStyle>
          <a:p>
            <a:fld id="{46529CBB-F0FF-9842-BA64-0F347ABD5093}" type="datetimeFigureOut">
              <a:rPr lang="en-US" smtClean="0"/>
              <a:pPr/>
              <a:t>14/01/2015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100">
                <a:solidFill>
                  <a:srgbClr val="2C3841"/>
                </a:solidFill>
                <a:latin typeface="Corbel"/>
                <a:cs typeface="Corbel"/>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100" b="1">
                <a:latin typeface="Corbel"/>
                <a:cs typeface="Corbel"/>
              </a:defRPr>
            </a:lvl1pPr>
          </a:lstStyle>
          <a:p>
            <a:fld id="{6B37C837-5377-6648-AD34-4D4FC0F568FB}" type="slidenum">
              <a:rPr lang="en-GB" smtClean="0"/>
              <a:pPr/>
              <a:t>‹#›</a:t>
            </a:fld>
            <a:endParaRPr lang="en-GB" dirty="0"/>
          </a:p>
        </p:txBody>
      </p:sp>
    </p:spTree>
    <p:extLst>
      <p:ext uri="{BB962C8B-B14F-4D97-AF65-F5344CB8AC3E}">
        <p14:creationId xmlns:p14="http://schemas.microsoft.com/office/powerpoint/2010/main" val="36375837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rgbClr val="2C3841"/>
        </a:solidFill>
        <a:latin typeface="Corbel"/>
        <a:ea typeface="+mn-ea"/>
        <a:cs typeface="Corbel"/>
      </a:defRPr>
    </a:lvl1pPr>
    <a:lvl2pPr marL="457200" algn="l" defTabSz="457200" rtl="0" eaLnBrk="1" latinLnBrk="0" hangingPunct="1">
      <a:defRPr sz="1200" kern="1200">
        <a:solidFill>
          <a:srgbClr val="2C3841"/>
        </a:solidFill>
        <a:latin typeface="Corbel"/>
        <a:ea typeface="+mn-ea"/>
        <a:cs typeface="Corbel"/>
      </a:defRPr>
    </a:lvl2pPr>
    <a:lvl3pPr marL="914400" algn="l" defTabSz="457200" rtl="0" eaLnBrk="1" latinLnBrk="0" hangingPunct="1">
      <a:defRPr sz="1200" kern="1200">
        <a:solidFill>
          <a:srgbClr val="2C3841"/>
        </a:solidFill>
        <a:latin typeface="Corbel"/>
        <a:ea typeface="+mn-ea"/>
        <a:cs typeface="Corbel"/>
      </a:defRPr>
    </a:lvl3pPr>
    <a:lvl4pPr marL="1371600" algn="l" defTabSz="457200" rtl="0" eaLnBrk="1" latinLnBrk="0" hangingPunct="1">
      <a:defRPr sz="1200" kern="1200">
        <a:solidFill>
          <a:srgbClr val="2C3841"/>
        </a:solidFill>
        <a:latin typeface="Corbel"/>
        <a:ea typeface="+mn-ea"/>
        <a:cs typeface="Corbel"/>
      </a:defRPr>
    </a:lvl4pPr>
    <a:lvl5pPr marL="1828800" algn="l" defTabSz="457200" rtl="0" eaLnBrk="1" latinLnBrk="0" hangingPunct="1">
      <a:defRPr sz="1200" kern="1200">
        <a:solidFill>
          <a:srgbClr val="2C384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jiscrsc.ac.uk/case-studies.aspx" TargetMode="External"/><Relationship Id="rId4" Type="http://schemas.openxmlformats.org/officeDocument/2006/relationships/hyperlink" Target="http://delicious.com/elearningcasestudi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2C3841"/>
              </a:solidFil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a:t>
            </a:fld>
            <a:endParaRPr lang="en-GB"/>
          </a:p>
        </p:txBody>
      </p:sp>
    </p:spTree>
    <p:extLst>
      <p:ext uri="{BB962C8B-B14F-4D97-AF65-F5344CB8AC3E}">
        <p14:creationId xmlns:p14="http://schemas.microsoft.com/office/powerpoint/2010/main" val="381532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320675"/>
            <a:ext cx="4883150" cy="2747963"/>
          </a:xfrm>
        </p:spPr>
      </p:sp>
      <p:sp>
        <p:nvSpPr>
          <p:cNvPr id="3" name="Notes Placeholder 2"/>
          <p:cNvSpPr>
            <a:spLocks noGrp="1"/>
          </p:cNvSpPr>
          <p:nvPr>
            <p:ph type="body" idx="1"/>
          </p:nvPr>
        </p:nvSpPr>
        <p:spPr>
          <a:xfrm>
            <a:off x="369069" y="3352576"/>
            <a:ext cx="5768846" cy="548433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Learners like classes that are ‘fun, new and dynamic’ (</a:t>
            </a:r>
            <a:r>
              <a:rPr lang="en-GB" sz="1400" kern="1200" dirty="0" err="1" smtClean="0">
                <a:solidFill>
                  <a:srgbClr val="2C3841"/>
                </a:solidFill>
                <a:effectLst/>
              </a:rPr>
              <a:t>Fabian</a:t>
            </a:r>
            <a:r>
              <a:rPr lang="en-GB" sz="1400" kern="1200" dirty="0" smtClean="0">
                <a:solidFill>
                  <a:srgbClr val="2C3841"/>
                </a:solidFill>
                <a:effectLst/>
              </a:rPr>
              <a:t> and MacLean). I suspect it is the novelty which leads to initial engagement more than anything else.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2C3841"/>
                </a:solidFill>
                <a:effectLst/>
              </a:rPr>
              <a:t>Of over 900 MOLENET learners who responded to an SMS survey, 91% agreed that mobile learning did help or may help them to learn; 93% believed that it did or sometimes did make learning more interesting; and 84% wanted to do more mobile learning in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Findings from the FE Ofsted report (Judges, 2013) showed that in subjects/courses rated as ‘inadequate’ or ‘requires improvement’ teachers did not used the available technology ‘creatively’, ‘imaginatively’ or ‘innovatively’; they seemed to have good access to equipment and new technologies to support learning but too often this expensive technology was used only for PowerPoint presentations: ‘the interactive features of new technologies are not used sufficiently’ (p. 102); ‘teachers fail to realize its full potential’ (p. 23); ‘much use is unimaginative, with insufficient involvement of learners in interactive programmes or teachers spending too long talking through computer presentations (p. 106). Also, again in courses rated poorly, it was found that ‘too many teachers lack confidence in their own skills or are unaware of the range of learning materials available to them’ (p. 106). On the contrary, when teachers used the available resources successfully they made learning informative and fun and motivated their students (Judges,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Our review supports FELTAG’s recommendation that’ </a:t>
            </a:r>
            <a:r>
              <a:rPr lang="en-GB" sz="1400" i="1" kern="1200" dirty="0" smtClean="0">
                <a:solidFill>
                  <a:srgbClr val="2C3841"/>
                </a:solidFill>
                <a:effectLst/>
              </a:rPr>
              <a:t>The entire workforce has to be brought up to speed to fully understand the potential of learning technology.</a:t>
            </a:r>
            <a:r>
              <a:rPr lang="en-GB" sz="1400" dirty="0" smtClean="0">
                <a:effectLst/>
              </a:rPr>
              <a:t> </a:t>
            </a: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endParaRPr lang="en-GB" sz="14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10</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4573" y="4622551"/>
            <a:ext cx="5438140" cy="4466987"/>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T</a:t>
            </a:r>
            <a:r>
              <a:rPr lang="en-US" sz="1600" dirty="0" smtClean="0"/>
              <a:t>h</a:t>
            </a:r>
            <a:r>
              <a:rPr lang="en-GB" sz="1600" dirty="0" smtClean="0"/>
              <a:t>e </a:t>
            </a:r>
            <a:r>
              <a:rPr lang="en-GB" sz="1600" dirty="0" err="1" smtClean="0"/>
              <a:t>LfLFE</a:t>
            </a:r>
            <a:r>
              <a:rPr lang="en-GB" sz="1600" baseline="0" dirty="0" smtClean="0"/>
              <a:t> ESRC/TLRP project </a:t>
            </a:r>
            <a:r>
              <a:rPr lang="en-US" sz="1600" kern="1200" dirty="0" smtClean="0">
                <a:solidFill>
                  <a:srgbClr val="2C3841"/>
                </a:solidFill>
                <a:effectLst/>
              </a:rPr>
              <a:t>found that personal literacy practice were purposeful to the student, orientated to the audience, shared, in tune with students’ values, non-linear, multi-media, under the students control, varied, learned through participation. But that these literacies were not valued, indeed students had to learn another whole set of ‘assessment literacies’ for their college course. The recommendation was that learners in FE should be able to participate in learning and demonstrate their knowledge and skills using their existing literacy practices. (TLRP 2008)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rPr>
              <a:t>Davies</a:t>
            </a:r>
            <a:r>
              <a:rPr lang="en-GB" sz="1600" kern="1200" baseline="0" dirty="0" smtClean="0">
                <a:solidFill>
                  <a:srgbClr val="2C3841"/>
                </a:solidFill>
                <a:effectLst/>
              </a:rPr>
              <a:t> et al. </a:t>
            </a:r>
            <a:r>
              <a:rPr lang="en-GB" sz="1600" kern="1200" dirty="0" smtClean="0">
                <a:solidFill>
                  <a:srgbClr val="2C3841"/>
                </a:solidFill>
                <a:effectLst/>
              </a:rPr>
              <a:t>By year 3 of data collection, found there was a not a great deal of innovative or original practices, rather they found ‘unremarkable’ structured use of technologies to e.g. communicate with peers. </a:t>
            </a:r>
            <a:r>
              <a:rPr lang="en-US" sz="1600" b="1" kern="1200" dirty="0" smtClean="0">
                <a:solidFill>
                  <a:srgbClr val="2C3841"/>
                </a:solidFill>
                <a:effectLst/>
              </a:rPr>
              <a:t>P</a:t>
            </a:r>
            <a:r>
              <a:rPr lang="en-GB" sz="1600" b="1" kern="1200" dirty="0" err="1" smtClean="0">
                <a:solidFill>
                  <a:srgbClr val="2C3841"/>
                </a:solidFill>
                <a:effectLst/>
              </a:rPr>
              <a:t>arents</a:t>
            </a:r>
            <a:r>
              <a:rPr lang="en-GB" sz="1600" b="1" kern="1200" baseline="0" dirty="0" smtClean="0">
                <a:solidFill>
                  <a:srgbClr val="2C3841"/>
                </a:solidFill>
                <a:effectLst/>
              </a:rPr>
              <a:t> a</a:t>
            </a:r>
            <a:r>
              <a:rPr lang="en-US" sz="1600" b="1" kern="1200" baseline="0" dirty="0" err="1" smtClean="0">
                <a:solidFill>
                  <a:srgbClr val="2C3841"/>
                </a:solidFill>
                <a:effectLst/>
              </a:rPr>
              <a:t>nd</a:t>
            </a:r>
            <a:r>
              <a:rPr lang="en-GB" sz="1600" b="1" kern="1200" baseline="0" dirty="0" smtClean="0">
                <a:solidFill>
                  <a:srgbClr val="2C3841"/>
                </a:solidFill>
                <a:effectLst/>
              </a:rPr>
              <a:t> teachers put students off the internet</a:t>
            </a:r>
            <a:endParaRPr lang="en-GB" sz="1600" b="1"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rPr>
              <a:t>Also, rules are a problem, Bhatt (2012) College acceptable use policies are ignored e.g. no mobiles in class, no social, non-educational chat, no using home email addresses.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11</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2C3841"/>
                </a:solidFill>
                <a:effectLst/>
              </a:rPr>
              <a:t>The only thing young learners seem to unanimous about enjoying through technology is gaming. They like the challenge, competition, realism and interactivity (</a:t>
            </a:r>
            <a:r>
              <a:rPr lang="en-US" sz="1800" kern="1200" dirty="0" err="1" smtClean="0">
                <a:solidFill>
                  <a:srgbClr val="2C3841"/>
                </a:solidFill>
                <a:effectLst/>
              </a:rPr>
              <a:t>Douch</a:t>
            </a:r>
            <a:r>
              <a:rPr lang="en-US" sz="1800" kern="1200" dirty="0" smtClean="0">
                <a:solidFill>
                  <a:srgbClr val="2C3841"/>
                </a:solidFill>
                <a:effectLst/>
              </a:rPr>
              <a:t>, </a:t>
            </a:r>
            <a:r>
              <a:rPr lang="en-US" sz="1800" kern="1200" dirty="0" err="1" smtClean="0">
                <a:solidFill>
                  <a:srgbClr val="2C3841"/>
                </a:solidFill>
                <a:effectLst/>
              </a:rPr>
              <a:t>Attewell</a:t>
            </a:r>
            <a:r>
              <a:rPr lang="en-US" sz="1800" kern="1200" dirty="0" smtClean="0">
                <a:solidFill>
                  <a:srgbClr val="2C3841"/>
                </a:solidFill>
                <a:effectLst/>
              </a:rPr>
              <a:t> and Dawson for MOLENET)</a:t>
            </a:r>
          </a:p>
          <a:p>
            <a:endParaRPr lang="en-GB" sz="18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Each table has been allocated one ‘group’ of learners to consider</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Bear in mind FELTAG recommendations from 50% online. What’s going to be the experience for your group if 50% is online?</a:t>
            </a:r>
          </a:p>
          <a:p>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Will ask tables to work on specific part of the table to start with and then continue to other sections if they have time. Give them flip charts with </a:t>
            </a:r>
            <a:r>
              <a:rPr lang="en-GB" sz="1200" kern="1200" dirty="0" err="1" smtClean="0">
                <a:solidFill>
                  <a:srgbClr val="2C3841"/>
                </a:solidFill>
                <a:effectLst/>
                <a:latin typeface="Corbel"/>
                <a:ea typeface="+mn-ea"/>
                <a:cs typeface="Corbel"/>
              </a:rPr>
              <a:t>ppt</a:t>
            </a:r>
            <a:r>
              <a:rPr lang="en-GB" sz="1200" kern="1200" dirty="0" smtClean="0">
                <a:solidFill>
                  <a:srgbClr val="2C3841"/>
                </a:solidFill>
                <a:effectLst/>
                <a:latin typeface="Corbel"/>
                <a:ea typeface="+mn-ea"/>
                <a:cs typeface="Corbel"/>
              </a:rPr>
              <a:t> slide showing how to lay it out.</a:t>
            </a:r>
          </a:p>
          <a:p>
            <a:endParaRPr lang="en-GB" sz="1200" kern="1200" dirty="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13</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This review of the literature was driven by these main research questions:…</a:t>
            </a:r>
          </a:p>
          <a:p>
            <a:endParaRPr lang="en-GB" sz="1800" dirty="0" smtClean="0"/>
          </a:p>
          <a:p>
            <a:pPr marL="0" indent="0">
              <a:buNone/>
            </a:pPr>
            <a:r>
              <a:rPr lang="en-GB" sz="1800" dirty="0" smtClean="0"/>
              <a:t>Also interested in:</a:t>
            </a:r>
          </a:p>
          <a:p>
            <a:pPr fontAlgn="base"/>
            <a:r>
              <a:rPr lang="en-GB" sz="1800" dirty="0" smtClean="0"/>
              <a:t>what is distinctive about learners’ experience of using technology in FE</a:t>
            </a:r>
          </a:p>
          <a:p>
            <a:pPr fontAlgn="base"/>
            <a:r>
              <a:rPr lang="en-GB" sz="1800" dirty="0" smtClean="0"/>
              <a:t>the influence of the investment the college has made in technology</a:t>
            </a:r>
          </a:p>
          <a:p>
            <a:r>
              <a:rPr lang="en-GB" sz="1800" dirty="0" smtClean="0"/>
              <a:t>the research methods used</a:t>
            </a:r>
          </a:p>
          <a:p>
            <a:pPr marL="0" indent="0">
              <a:buNone/>
            </a:pPr>
            <a:r>
              <a:rPr lang="en-GB" sz="1800" dirty="0" smtClean="0"/>
              <a:t/>
            </a:r>
            <a:br>
              <a:rPr lang="en-GB" sz="1800" dirty="0" smtClean="0"/>
            </a:br>
            <a:endParaRPr lang="en-GB" sz="1800"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600" b="0" i="0" u="none" strike="noStrike" kern="1200" dirty="0" smtClean="0">
                <a:solidFill>
                  <a:srgbClr val="2C3841"/>
                </a:solidFill>
                <a:effectLst/>
              </a:rPr>
              <a:t>We tried a number of search terms;</a:t>
            </a:r>
            <a:r>
              <a:rPr lang="en-GB" sz="1600" b="0" i="0" u="none" strike="noStrike" kern="1200" baseline="0" dirty="0" smtClean="0">
                <a:solidFill>
                  <a:srgbClr val="2C3841"/>
                </a:solidFill>
                <a:effectLst/>
              </a:rPr>
              <a:t> the ones that</a:t>
            </a:r>
            <a:r>
              <a:rPr lang="en-GB" sz="1600" b="0" i="0" u="none" strike="noStrike" kern="1200" dirty="0" smtClean="0">
                <a:solidFill>
                  <a:srgbClr val="2C3841"/>
                </a:solidFill>
                <a:effectLst/>
              </a:rPr>
              <a:t> turned up hits were: </a:t>
            </a:r>
            <a:endParaRPr lang="en-GB" sz="1600" b="0" dirty="0" smtClean="0">
              <a:effectLst/>
            </a:endParaRPr>
          </a:p>
          <a:p>
            <a:pPr rtl="0"/>
            <a:r>
              <a:rPr lang="en-GB" sz="1600" b="0" i="0" u="none" strike="noStrike" kern="1200" dirty="0" smtClean="0">
                <a:solidFill>
                  <a:srgbClr val="2C3841"/>
                </a:solidFill>
                <a:effectLst/>
              </a:rPr>
              <a:t>further education/FE AND technology/IT (or “ILT” Information and Learning Technology, as</a:t>
            </a:r>
            <a:r>
              <a:rPr lang="en-GB" sz="1600" b="0" i="0" u="none" strike="noStrike" kern="1200" baseline="0" dirty="0" smtClean="0">
                <a:solidFill>
                  <a:srgbClr val="2C3841"/>
                </a:solidFill>
                <a:effectLst/>
              </a:rPr>
              <a:t> we found out in the previous </a:t>
            </a:r>
            <a:r>
              <a:rPr lang="en-GB" sz="1600" b="0" i="0" u="none" strike="noStrike" kern="1200" baseline="0" dirty="0" err="1" smtClean="0">
                <a:solidFill>
                  <a:srgbClr val="2C3841"/>
                </a:solidFill>
                <a:effectLst/>
              </a:rPr>
              <a:t>Jisc</a:t>
            </a:r>
            <a:r>
              <a:rPr lang="en-GB" sz="1600" b="0" i="0" u="none" strike="noStrike" kern="1200" baseline="0" dirty="0" smtClean="0">
                <a:solidFill>
                  <a:srgbClr val="2C3841"/>
                </a:solidFill>
                <a:effectLst/>
              </a:rPr>
              <a:t> experts’ meeting that i</a:t>
            </a:r>
            <a:r>
              <a:rPr lang="en-GB" sz="1600" b="0" i="0" u="none" strike="noStrike" kern="1200" dirty="0" smtClean="0">
                <a:solidFill>
                  <a:srgbClr val="2C3841"/>
                </a:solidFill>
                <a:effectLst/>
              </a:rPr>
              <a:t>n FE, technology is often referred to like</a:t>
            </a:r>
            <a:r>
              <a:rPr lang="en-GB" sz="1600" b="0" i="0" u="none" strike="noStrike" kern="1200" baseline="0" dirty="0" smtClean="0">
                <a:solidFill>
                  <a:srgbClr val="2C3841"/>
                </a:solidFill>
                <a:effectLst/>
              </a:rPr>
              <a:t> this)</a:t>
            </a:r>
            <a:r>
              <a:rPr lang="en-GB" sz="1600" b="0" i="0" u="none" strike="noStrike" kern="1200" dirty="0" smtClean="0">
                <a:solidFill>
                  <a:srgbClr val="2C3841"/>
                </a:solidFill>
                <a:effectLst/>
              </a:rPr>
              <a:t>, post-compulsory education/VET/Vocational studies/A levels/apprentices AND digital environment/use/practices, VLE, learning technology</a:t>
            </a:r>
            <a:r>
              <a:rPr lang="en-GB" sz="1600" b="0" i="0" u="none" strike="noStrike" kern="1200" baseline="0" dirty="0" smtClean="0">
                <a:solidFill>
                  <a:srgbClr val="2C3841"/>
                </a:solidFill>
                <a:effectLst/>
              </a:rPr>
              <a:t> or any combination of these terms.</a:t>
            </a:r>
          </a:p>
          <a:p>
            <a:pPr rtl="0"/>
            <a:r>
              <a:rPr lang="en-GB" sz="1600" b="0" i="0" u="none" strike="noStrike" kern="1200" baseline="0" dirty="0" smtClean="0">
                <a:solidFill>
                  <a:srgbClr val="2C3841"/>
                </a:solidFill>
                <a:effectLst/>
              </a:rPr>
              <a:t>In addition to searching these, we scanned bibliographies of articles found and their citations.</a:t>
            </a:r>
          </a:p>
          <a:p>
            <a:pPr rtl="0"/>
            <a:r>
              <a:rPr lang="en-GB" sz="1600" b="0" i="0" u="none" strike="noStrike" kern="1200" baseline="0" dirty="0" smtClean="0">
                <a:solidFill>
                  <a:srgbClr val="2C3841"/>
                </a:solidFill>
                <a:effectLst/>
              </a:rPr>
              <a:t>We also searched the content pages of relevant journals in the field.</a:t>
            </a:r>
          </a:p>
          <a:p>
            <a:pPr rtl="0"/>
            <a:r>
              <a:rPr lang="en-GB" sz="1600" b="0" i="0" u="none" strike="noStrike" kern="1200" baseline="0" dirty="0" smtClean="0">
                <a:solidFill>
                  <a:srgbClr val="2C3841"/>
                </a:solidFill>
                <a:effectLst/>
              </a:rPr>
              <a:t>We search for reports at the websites of several organizations and we included the </a:t>
            </a:r>
            <a:r>
              <a:rPr lang="en-GB" sz="1600" b="0" i="0" u="none" strike="noStrike" kern="1200" baseline="0" dirty="0" err="1" smtClean="0">
                <a:solidFill>
                  <a:srgbClr val="2C3841"/>
                </a:solidFill>
                <a:effectLst/>
              </a:rPr>
              <a:t>ofsted</a:t>
            </a:r>
            <a:r>
              <a:rPr lang="en-GB" sz="1600" b="0" i="0" u="none" strike="noStrike" kern="1200" baseline="0" dirty="0" smtClean="0">
                <a:solidFill>
                  <a:srgbClr val="2C3841"/>
                </a:solidFill>
                <a:effectLst/>
              </a:rPr>
              <a:t> reports.</a:t>
            </a:r>
          </a:p>
          <a:p>
            <a:pPr rtl="0"/>
            <a:r>
              <a:rPr lang="en-GB" sz="1600" b="0" i="0" u="none" strike="noStrike" kern="1200" baseline="0" dirty="0" smtClean="0">
                <a:solidFill>
                  <a:srgbClr val="2C3841"/>
                </a:solidFill>
                <a:effectLst/>
              </a:rPr>
              <a:t>Regarding the institutional documents, we contacted individually all the colleges that had expressed an initial interest in the study (or offered to share relevant documents) – I must say that some also suggested some relevant reports.</a:t>
            </a:r>
            <a:endParaRPr lang="en-GB" sz="1600"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3</a:t>
            </a:fld>
            <a:endParaRPr lang="en-GB" dirty="0"/>
          </a:p>
        </p:txBody>
      </p:sp>
    </p:spTree>
    <p:extLst>
      <p:ext uri="{BB962C8B-B14F-4D97-AF65-F5344CB8AC3E}">
        <p14:creationId xmlns:p14="http://schemas.microsoft.com/office/powerpoint/2010/main" val="293496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Generally there is very little published research from the FE sector in the academic literature on students’ experiences</a:t>
            </a:r>
            <a:r>
              <a:rPr lang="en-GB" sz="1400" baseline="0" dirty="0" smtClean="0"/>
              <a:t> of technology (that reminds of a paper referring to the FE as the Cinderella sector in education!).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rgbClr val="2C3841"/>
                </a:solidFill>
                <a:effectLst/>
              </a:rPr>
              <a:t>Liz comments regarding</a:t>
            </a:r>
            <a:r>
              <a:rPr lang="en-GB" sz="1400" b="0" i="0" kern="1200" baseline="0" dirty="0" smtClean="0">
                <a:solidFill>
                  <a:srgbClr val="2C3841"/>
                </a:solidFill>
                <a:effectLst/>
              </a:rPr>
              <a:t> the </a:t>
            </a:r>
            <a:r>
              <a:rPr lang="en-GB" sz="1400" b="0" i="0" kern="1200" dirty="0" smtClean="0">
                <a:solidFill>
                  <a:srgbClr val="2C3841"/>
                </a:solidFill>
                <a:effectLst/>
              </a:rPr>
              <a:t>paucity of research: It is important to note that FE colleges are not HE institutions:  Staff work ( teach ) long hours and have no contractual requirement to do research BUT the sector is innovative and there is a great deal going on in relation to the use of technology as an enrichment to the learner experience.  In some respects it is not a surprise that the sector is so little researched. So, this study is timely!</a:t>
            </a:r>
            <a:endParaRPr lang="en-GB" sz="1400" baseline="0" dirty="0" smtClean="0"/>
          </a:p>
          <a:p>
            <a:pPr rtl="0"/>
            <a:r>
              <a:rPr lang="en-GB" sz="1400" baseline="0" dirty="0" smtClean="0"/>
              <a:t>We had difficulties to locate relevant case studies: we searched the </a:t>
            </a:r>
            <a:r>
              <a:rPr lang="en-GB" sz="1400" b="0" i="0" u="none" strike="noStrike" kern="1200" dirty="0" smtClean="0">
                <a:solidFill>
                  <a:srgbClr val="2C3841"/>
                </a:solidFill>
                <a:effectLst/>
              </a:rPr>
              <a:t>Excellence Gateway archive (searched case studies until 2008-2009) and the </a:t>
            </a:r>
            <a:r>
              <a:rPr lang="en-GB" sz="1400" b="0" i="0" u="none" strike="noStrike" kern="1200" dirty="0" smtClean="0">
                <a:solidFill>
                  <a:srgbClr val="2C3841"/>
                </a:solidFill>
                <a:effectLst/>
                <a:hlinkClick r:id="rId3"/>
              </a:rPr>
              <a:t>Jisc Regional Support Centres</a:t>
            </a:r>
            <a:r>
              <a:rPr lang="en-GB" sz="1400" b="0" i="0" u="none" strike="noStrike" kern="1200" dirty="0" smtClean="0">
                <a:solidFill>
                  <a:srgbClr val="2C3841"/>
                </a:solidFill>
                <a:effectLst/>
              </a:rPr>
              <a:t> website for case studies in FE and skills sector (searched by topic using the tags or tag bundles on the </a:t>
            </a:r>
            <a:r>
              <a:rPr lang="en-GB" sz="1400" b="0" i="0" u="none" strike="noStrike" kern="1200" dirty="0" smtClean="0">
                <a:solidFill>
                  <a:srgbClr val="2C3841"/>
                </a:solidFill>
                <a:effectLst/>
                <a:hlinkClick r:id="rId4"/>
              </a:rPr>
              <a:t>Delicious</a:t>
            </a:r>
            <a:r>
              <a:rPr lang="en-GB" sz="1400" b="0" i="0" u="none" strike="noStrike" kern="1200" dirty="0" smtClean="0">
                <a:solidFill>
                  <a:srgbClr val="2C3841"/>
                </a:solidFill>
                <a:effectLst/>
              </a:rPr>
              <a:t> bookmark listing - which do not include learners’ experience...) (available case studies for 2013 and 2014) – not possible to use keywords (only the available tags on delicious) and so we needed to read them all in order to choose.</a:t>
            </a:r>
            <a:r>
              <a:rPr lang="en-GB" sz="1400" b="0" i="0" u="none" strike="noStrike" kern="1200" baseline="0" dirty="0" smtClean="0">
                <a:solidFill>
                  <a:srgbClr val="2C3841"/>
                </a:solidFill>
                <a:effectLst/>
              </a:rPr>
              <a:t> </a:t>
            </a:r>
          </a:p>
          <a:p>
            <a:pPr rtl="0"/>
            <a:r>
              <a:rPr lang="en-GB" sz="1400" b="0" i="0" u="none" strike="noStrike" kern="1200" baseline="0" dirty="0" smtClean="0">
                <a:solidFill>
                  <a:srgbClr val="2C3841"/>
                </a:solidFill>
                <a:effectLst/>
              </a:rPr>
              <a:t>Overall feeling: not much formal evaluation methods; also not focus on student/learner experience – mostly staff perceptions on how students benefited; so, staff/practitioner focused reports and case studies and also a lot of focus on the technology used/offered.</a:t>
            </a:r>
            <a:endParaRPr lang="en-GB" sz="1400" b="0" dirty="0" smtClean="0">
              <a:effectLst/>
            </a:endParaRPr>
          </a:p>
          <a:p>
            <a:endParaRPr lang="en-GB" dirty="0" smtClean="0"/>
          </a:p>
        </p:txBody>
      </p:sp>
      <p:sp>
        <p:nvSpPr>
          <p:cNvPr id="4" name="Slide Number Placeholder 3"/>
          <p:cNvSpPr>
            <a:spLocks noGrp="1"/>
          </p:cNvSpPr>
          <p:nvPr>
            <p:ph type="sldNum" sz="quarter" idx="10"/>
          </p:nvPr>
        </p:nvSpPr>
        <p:spPr/>
        <p:txBody>
          <a:bodyPr/>
          <a:lstStyle/>
          <a:p>
            <a:fld id="{6B37C837-5377-6648-AD34-4D4FC0F568FB}" type="slidenum">
              <a:rPr lang="en-GB" smtClean="0"/>
              <a:pPr/>
              <a:t>4</a:t>
            </a:fld>
            <a:endParaRPr lang="en-GB" dirty="0"/>
          </a:p>
        </p:txBody>
      </p:sp>
    </p:spTree>
    <p:extLst>
      <p:ext uri="{BB962C8B-B14F-4D97-AF65-F5344CB8AC3E}">
        <p14:creationId xmlns:p14="http://schemas.microsoft.com/office/powerpoint/2010/main" val="78631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2C3841"/>
                </a:solidFill>
                <a:effectLst/>
                <a:latin typeface="Corbel"/>
                <a:ea typeface="+mn-ea"/>
                <a:cs typeface="Corbel"/>
              </a:rPr>
              <a:t>Overall, we found little quality research investigating learner experiences and expectations, with a notable decrease in relevant reports in the past five years. </a:t>
            </a:r>
          </a:p>
          <a:p>
            <a:endParaRPr lang="en-GB" sz="1200" kern="1200" dirty="0" smtClean="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5</a:t>
            </a:fld>
            <a:endParaRPr lang="en-GB" dirty="0"/>
          </a:p>
        </p:txBody>
      </p:sp>
    </p:spTree>
    <p:extLst>
      <p:ext uri="{BB962C8B-B14F-4D97-AF65-F5344CB8AC3E}">
        <p14:creationId xmlns:p14="http://schemas.microsoft.com/office/powerpoint/2010/main" val="78631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789612" cy="3257550"/>
          </a:xfrm>
        </p:spPr>
      </p:sp>
      <p:sp>
        <p:nvSpPr>
          <p:cNvPr id="3" name="Notes Placeholder 2"/>
          <p:cNvSpPr>
            <a:spLocks noGrp="1"/>
          </p:cNvSpPr>
          <p:nvPr>
            <p:ph type="body" idx="1"/>
          </p:nvPr>
        </p:nvSpPr>
        <p:spPr>
          <a:xfrm>
            <a:off x="441659" y="4146310"/>
            <a:ext cx="5987278" cy="528227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Nothing more recent?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aseline="0" dirty="0" smtClean="0"/>
          </a:p>
          <a:p>
            <a:r>
              <a:rPr lang="en-GB" sz="1600" dirty="0" smtClean="0"/>
              <a:t>However: I</a:t>
            </a:r>
            <a:r>
              <a:rPr lang="en-GB" sz="1600" baseline="0" dirty="0" smtClean="0"/>
              <a:t> need to highlight some of the best stuff that we found:</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rgbClr val="2C3841"/>
                </a:solidFill>
                <a:effectLst/>
              </a:rPr>
              <a:t>-The Literacies for Learning</a:t>
            </a:r>
            <a:r>
              <a:rPr lang="en-GB" sz="1600" b="0" i="0" kern="1200" baseline="0" dirty="0" smtClean="0">
                <a:solidFill>
                  <a:srgbClr val="2C3841"/>
                </a:solidFill>
                <a:effectLst/>
              </a:rPr>
              <a:t> project in FE</a:t>
            </a:r>
            <a:r>
              <a:rPr lang="en-GB" sz="1600" b="0" i="0" kern="1200" dirty="0" smtClean="0">
                <a:solidFill>
                  <a:srgbClr val="2C3841"/>
                </a:solidFill>
                <a:effectLst/>
              </a:rPr>
              <a:t> </a:t>
            </a:r>
            <a:r>
              <a:rPr lang="en-GB" sz="1600" dirty="0" smtClean="0"/>
              <a:t>(from the Universities</a:t>
            </a:r>
            <a:r>
              <a:rPr lang="en-GB" sz="1600" baseline="0" dirty="0" smtClean="0"/>
              <a:t> of </a:t>
            </a:r>
            <a:r>
              <a:rPr lang="en-GB" sz="1600" dirty="0" smtClean="0"/>
              <a:t>Lancaster and Stirling)</a:t>
            </a:r>
            <a:r>
              <a:rPr lang="en-GB" sz="1600" baseline="0" dirty="0" smtClean="0"/>
              <a:t> </a:t>
            </a:r>
            <a:r>
              <a:rPr lang="en-GB" sz="1600" b="0" i="0" kern="1200" dirty="0" smtClean="0">
                <a:solidFill>
                  <a:srgbClr val="2C3841"/>
                </a:solidFill>
                <a:effectLst/>
              </a:rPr>
              <a:t>that focused on the use, refinement and diversification of literacy practices as students participate in Further Education courses, (and ran from 2003</a:t>
            </a:r>
            <a:r>
              <a:rPr lang="en-GB" sz="1600" b="0" i="0" kern="1200" baseline="0" dirty="0" smtClean="0">
                <a:solidFill>
                  <a:srgbClr val="2C3841"/>
                </a:solidFill>
                <a:effectLst/>
              </a:rPr>
              <a:t> to </a:t>
            </a:r>
            <a:r>
              <a:rPr lang="en-GB" sz="1600" b="0" i="0" kern="1200" dirty="0" smtClean="0">
                <a:solidFill>
                  <a:srgbClr val="2C3841"/>
                </a:solidFill>
                <a:effectLst/>
              </a:rPr>
              <a:t>2006): Main idea the successful negotiation</a:t>
            </a:r>
            <a:r>
              <a:rPr lang="en-GB" sz="1600" b="0" i="0" kern="1200" baseline="0" dirty="0" smtClean="0">
                <a:solidFill>
                  <a:srgbClr val="2C3841"/>
                </a:solidFill>
                <a:effectLst/>
              </a:rPr>
              <a:t> </a:t>
            </a:r>
            <a:r>
              <a:rPr lang="en-GB" sz="1600" b="0" i="0" kern="1200" dirty="0" smtClean="0">
                <a:solidFill>
                  <a:srgbClr val="2C3841"/>
                </a:solidFill>
                <a:effectLst/>
              </a:rPr>
              <a:t>between 'informal' vernacular literacy practices and more 'formal' literacies within the F.E. context</a:t>
            </a:r>
            <a:r>
              <a:rPr lang="en-GB" sz="1600" b="0" i="0" kern="1200" baseline="0" dirty="0" smtClean="0">
                <a:solidFill>
                  <a:srgbClr val="2C3841"/>
                </a:solidFill>
                <a:effectLst/>
              </a:rPr>
              <a:t> (with </a:t>
            </a:r>
            <a:r>
              <a:rPr lang="en-GB" sz="1600" b="0" i="0" kern="1200" dirty="0" smtClean="0">
                <a:solidFill>
                  <a:srgbClr val="2C3841"/>
                </a:solidFill>
                <a:effectLst/>
              </a:rPr>
              <a:t>research based upon a partnership between two universities and four further</a:t>
            </a:r>
            <a:r>
              <a:rPr lang="en-GB" sz="1600" b="0" i="0" kern="1200" baseline="0" dirty="0" smtClean="0">
                <a:solidFill>
                  <a:srgbClr val="2C3841"/>
                </a:solidFill>
                <a:effectLst/>
              </a:rPr>
              <a:t> </a:t>
            </a:r>
            <a:r>
              <a:rPr lang="en-GB" sz="1600" b="0" i="0" kern="1200" dirty="0" smtClean="0">
                <a:solidFill>
                  <a:srgbClr val="2C3841"/>
                </a:solidFill>
                <a:effectLst/>
              </a:rPr>
              <a:t>FE colleges).</a:t>
            </a:r>
          </a:p>
          <a:p>
            <a:r>
              <a:rPr lang="en-GB" sz="1600" b="0" i="0" kern="1200" dirty="0" smtClean="0">
                <a:solidFill>
                  <a:srgbClr val="2C3841"/>
                </a:solidFill>
                <a:effectLst/>
              </a:rPr>
              <a:t>-MOLENET (the Mobile</a:t>
            </a:r>
            <a:r>
              <a:rPr lang="en-GB" sz="1600" b="0" i="0" kern="1200" baseline="0" dirty="0" smtClean="0">
                <a:solidFill>
                  <a:srgbClr val="2C3841"/>
                </a:solidFill>
                <a:effectLst/>
              </a:rPr>
              <a:t> Learning Network)</a:t>
            </a:r>
            <a:r>
              <a:rPr lang="en-GB" sz="1600" b="0" i="0" kern="1200" dirty="0" smtClean="0">
                <a:solidFill>
                  <a:srgbClr val="2C3841"/>
                </a:solidFill>
                <a:effectLst/>
              </a:rPr>
              <a:t> was an initiative that funded and supported 104 projects involving approximately 40,000 learners (in Further Education colleges, specialist colleges and Schools</a:t>
            </a:r>
            <a:r>
              <a:rPr lang="en-GB" sz="1600" b="0" i="0" kern="1200" baseline="0" dirty="0" smtClean="0">
                <a:solidFill>
                  <a:srgbClr val="2C3841"/>
                </a:solidFill>
                <a:effectLst/>
              </a:rPr>
              <a:t>)</a:t>
            </a:r>
            <a:r>
              <a:rPr lang="en-GB" sz="1600" b="0" i="0" kern="1200" dirty="0" smtClean="0">
                <a:solidFill>
                  <a:srgbClr val="2C3841"/>
                </a:solidFill>
                <a:effectLst/>
              </a:rPr>
              <a:t> and 7,000 staff, over 3 years 2007-2010.</a:t>
            </a:r>
          </a:p>
          <a:p>
            <a:r>
              <a:rPr lang="en-GB" sz="1600" b="0" i="0" kern="1200" dirty="0" smtClean="0">
                <a:solidFill>
                  <a:srgbClr val="2C3841"/>
                </a:solidFill>
                <a:effectLst/>
              </a:rPr>
              <a:t>The Learning and Skills Council (now Skills Funding Agency) and consortia led by Further Education colleges have together invested over £16+ million in </a:t>
            </a:r>
            <a:r>
              <a:rPr lang="en-GB" sz="1600" b="0" i="0" kern="1200" dirty="0" err="1" smtClean="0">
                <a:solidFill>
                  <a:srgbClr val="2C3841"/>
                </a:solidFill>
                <a:effectLst/>
              </a:rPr>
              <a:t>MoLeNET</a:t>
            </a:r>
            <a:r>
              <a:rPr lang="en-GB" sz="1600" b="0" i="0" kern="1200" dirty="0" smtClean="0">
                <a:solidFill>
                  <a:srgbClr val="2C3841"/>
                </a:solidFill>
                <a:effectLst/>
              </a:rPr>
              <a:t>. During these 3 years, </a:t>
            </a:r>
            <a:r>
              <a:rPr lang="en-GB" sz="1600" b="0" i="0" kern="1200" dirty="0" err="1" smtClean="0">
                <a:solidFill>
                  <a:srgbClr val="2C3841"/>
                </a:solidFill>
                <a:effectLst/>
              </a:rPr>
              <a:t>MoLeNET</a:t>
            </a:r>
            <a:r>
              <a:rPr lang="en-GB" sz="1600" b="0" i="0" kern="1200" dirty="0" smtClean="0">
                <a:solidFill>
                  <a:srgbClr val="2C3841"/>
                </a:solidFill>
                <a:effectLst/>
              </a:rPr>
              <a:t> has funded projects involving 147 Colleges and 37 Schools. </a:t>
            </a:r>
            <a:r>
              <a:rPr lang="en-GB" dirty="0" smtClean="0"/>
              <a:t/>
            </a:r>
            <a:br>
              <a:rPr lang="en-GB" dirty="0" smtClean="0"/>
            </a:br>
            <a:endParaRPr lang="en-GB" b="0" dirty="0" smtClean="0">
              <a:effectLst/>
            </a:endParaRPr>
          </a:p>
          <a:p>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6</a:t>
            </a:fld>
            <a:endParaRPr lang="en-GB" dirty="0"/>
          </a:p>
        </p:txBody>
      </p:sp>
    </p:spTree>
    <p:extLst>
      <p:ext uri="{BB962C8B-B14F-4D97-AF65-F5344CB8AC3E}">
        <p14:creationId xmlns:p14="http://schemas.microsoft.com/office/powerpoint/2010/main" val="209610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081587" cy="2859087"/>
          </a:xfrm>
        </p:spPr>
      </p:sp>
      <p:sp>
        <p:nvSpPr>
          <p:cNvPr id="3" name="Notes Placeholder 2"/>
          <p:cNvSpPr>
            <a:spLocks noGrp="1"/>
          </p:cNvSpPr>
          <p:nvPr>
            <p:ph type="body" idx="1"/>
          </p:nvPr>
        </p:nvSpPr>
        <p:spPr>
          <a:xfrm>
            <a:off x="679768" y="3815587"/>
            <a:ext cx="5683028" cy="5815054"/>
          </a:xfrm>
        </p:spPr>
        <p:txBody>
          <a:bodyPr/>
          <a:lstStyle/>
          <a:p>
            <a:r>
              <a:rPr lang="en-GB" sz="1200" kern="1200" dirty="0" smtClean="0">
                <a:solidFill>
                  <a:srgbClr val="2C3841"/>
                </a:solidFill>
                <a:effectLst/>
                <a:latin typeface="Corbel"/>
                <a:ea typeface="+mn-ea"/>
                <a:cs typeface="Corbel"/>
              </a:rPr>
              <a:t>The most striking feature of the Further Education and Skills sector is its diversity - in qualifications, places and modes of learning, and the learners themselves. Some organisations, colleges and lecturers are responding with enthusiasm to the digital age, with many examples of creative uses of technology in the classroom. This diversity of educational contexts, learners and teaching practices combined with little formal evaluation of learners’ experiences, makes it difficult to interpret and learn from the many case studies that are shared in the sector. Our approach has been to make use of frameworks and findings based on trustworthy research and then to illustrate these with stories and quotes from the case studies. The sector reports were largely used to set the research in context.</a:t>
            </a:r>
          </a:p>
          <a:p>
            <a:endParaRPr lang="en-GB" sz="1200" kern="1200" dirty="0" smtClean="0">
              <a:solidFill>
                <a:srgbClr val="2C3841"/>
              </a:solidFill>
              <a:effectLst/>
              <a:latin typeface="Corbel"/>
              <a:ea typeface="+mn-ea"/>
              <a:cs typeface="Corbel"/>
            </a:endParaRPr>
          </a:p>
          <a:p>
            <a:endParaRPr lang="en-GB" dirty="0" smtClean="0"/>
          </a:p>
          <a:p>
            <a:endParaRPr lang="en-GB" dirty="0" smtClean="0"/>
          </a:p>
          <a:p>
            <a:r>
              <a:rPr lang="en-GB" dirty="0" smtClean="0"/>
              <a:t>Photo stolen from </a:t>
            </a:r>
            <a:r>
              <a:rPr lang="en-US" dirty="0" smtClean="0"/>
              <a:t>http://</a:t>
            </a:r>
            <a:r>
              <a:rPr lang="en-US" dirty="0" err="1" smtClean="0"/>
              <a:t>www.telegraph.co.uk</a:t>
            </a:r>
            <a:r>
              <a:rPr lang="en-US" dirty="0" smtClean="0"/>
              <a:t>/education/</a:t>
            </a:r>
            <a:r>
              <a:rPr lang="en-US" dirty="0" err="1" smtClean="0"/>
              <a:t>universityeducation</a:t>
            </a:r>
            <a:r>
              <a:rPr lang="en-US" dirty="0" smtClean="0"/>
              <a:t>/universities-and-colleges/9981664/</a:t>
            </a:r>
            <a:r>
              <a:rPr lang="en-US" dirty="0" err="1" smtClean="0"/>
              <a:t>Coleg</a:t>
            </a:r>
            <a:r>
              <a:rPr lang="en-US" dirty="0" smtClean="0"/>
              <a:t>-Sir-Gar-Carmarthenshire-College-</a:t>
            </a:r>
            <a:r>
              <a:rPr lang="en-US" dirty="0" err="1" smtClean="0"/>
              <a:t>guide.html</a:t>
            </a: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7</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027737" cy="3390900"/>
          </a:xfrm>
        </p:spPr>
      </p:sp>
      <p:sp>
        <p:nvSpPr>
          <p:cNvPr id="3" name="Notes Placeholder 2"/>
          <p:cNvSpPr>
            <a:spLocks noGrp="1"/>
          </p:cNvSpPr>
          <p:nvPr>
            <p:ph type="body" idx="1"/>
          </p:nvPr>
        </p:nvSpPr>
        <p:spPr>
          <a:xfrm>
            <a:off x="322604" y="4291828"/>
            <a:ext cx="5934365" cy="5136755"/>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You could say learners in FE are confident, positive and motivated about use of tech in college. But this is a generalisation about a majority and the picture is more complex than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Davies et al (2010) large scale research for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with interviews with 132 young people and home visits with family members for 35 of them. Found 16-19 year old learners on a spectrum from intensive and specialist enthusiasts, to mainstream pragmatists (majority), and unconnected and vulnerable learners. The great majority regularly use digital technology in the home for a range of purposes.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By 2010, the 3</a:t>
            </a:r>
            <a:r>
              <a:rPr lang="en-GB" sz="1600" kern="1200" baseline="30000" dirty="0" smtClean="0">
                <a:solidFill>
                  <a:srgbClr val="2C3841"/>
                </a:solidFill>
                <a:effectLst/>
                <a:latin typeface="Corbel"/>
                <a:ea typeface="+mn-ea"/>
                <a:cs typeface="Corbel"/>
              </a:rPr>
              <a:t>rd</a:t>
            </a:r>
            <a:r>
              <a:rPr lang="en-GB" sz="1600" kern="1200" dirty="0" smtClean="0">
                <a:solidFill>
                  <a:srgbClr val="2C3841"/>
                </a:solidFill>
                <a:effectLst/>
                <a:latin typeface="Corbel"/>
                <a:ea typeface="+mn-ea"/>
                <a:cs typeface="Corbel"/>
              </a:rPr>
              <a:t> year of data collection, learners were less enthusiastic and more saw technology as mundane and necessary. Interviewees spoke of only being on Facebook because they had to, because everyone else was, rather than because of any enthusiasm for it.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2C3841"/>
                </a:solidFill>
                <a:effectLst/>
                <a:latin typeface="Corbel"/>
                <a:ea typeface="+mn-ea"/>
                <a:cs typeface="Corbel"/>
              </a:rPr>
              <a:t>U</a:t>
            </a:r>
            <a:r>
              <a:rPr lang="en-GB" sz="1600" kern="1200" dirty="0" err="1" smtClean="0">
                <a:solidFill>
                  <a:srgbClr val="2C3841"/>
                </a:solidFill>
                <a:effectLst/>
                <a:latin typeface="Corbel"/>
                <a:ea typeface="+mn-ea"/>
                <a:cs typeface="Corbel"/>
              </a:rPr>
              <a:t>nconnected</a:t>
            </a:r>
            <a:r>
              <a:rPr lang="en-GB" sz="1600" kern="1200" baseline="0" dirty="0" smtClean="0">
                <a:solidFill>
                  <a:srgbClr val="2C3841"/>
                </a:solidFill>
                <a:effectLst/>
                <a:latin typeface="Corbel"/>
                <a:ea typeface="+mn-ea"/>
                <a:cs typeface="Corbel"/>
              </a:rPr>
              <a:t> </a:t>
            </a:r>
            <a:r>
              <a:rPr lang="en-US" sz="1600" kern="1200" baseline="0" dirty="0" smtClean="0">
                <a:solidFill>
                  <a:srgbClr val="2C3841"/>
                </a:solidFill>
                <a:effectLst/>
                <a:latin typeface="Corbel"/>
                <a:ea typeface="+mn-ea"/>
                <a:cs typeface="Corbel"/>
              </a:rPr>
              <a:t>–</a:t>
            </a:r>
            <a:r>
              <a:rPr lang="en-GB" sz="1600" kern="1200" baseline="0" dirty="0" smtClean="0">
                <a:solidFill>
                  <a:srgbClr val="2C3841"/>
                </a:solidFill>
                <a:effectLst/>
                <a:latin typeface="Corbel"/>
                <a:ea typeface="+mn-ea"/>
                <a:cs typeface="Corbel"/>
              </a:rPr>
              <a:t> 1 finger typing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2C3841"/>
                </a:solidFill>
                <a:effectLst/>
                <a:latin typeface="Corbel"/>
                <a:ea typeface="+mn-ea"/>
                <a:cs typeface="Corbel"/>
              </a:rPr>
              <a:t>I</a:t>
            </a:r>
            <a:r>
              <a:rPr lang="en-GB" sz="1600" kern="1200" baseline="0" dirty="0" err="1" smtClean="0">
                <a:solidFill>
                  <a:srgbClr val="2C3841"/>
                </a:solidFill>
                <a:effectLst/>
                <a:latin typeface="Corbel"/>
                <a:ea typeface="+mn-ea"/>
                <a:cs typeface="Corbel"/>
              </a:rPr>
              <a:t>ntensive</a:t>
            </a:r>
            <a:r>
              <a:rPr lang="en-GB" sz="1600" kern="1200" baseline="0" dirty="0" smtClean="0">
                <a:solidFill>
                  <a:srgbClr val="2C3841"/>
                </a:solidFill>
                <a:effectLst/>
                <a:latin typeface="Corbel"/>
                <a:ea typeface="+mn-ea"/>
                <a:cs typeface="Corbel"/>
              </a:rPr>
              <a:t> </a:t>
            </a:r>
            <a:r>
              <a:rPr lang="en-US" sz="1600" kern="1200" baseline="0" dirty="0" smtClean="0">
                <a:solidFill>
                  <a:srgbClr val="2C3841"/>
                </a:solidFill>
                <a:effectLst/>
                <a:latin typeface="Corbel"/>
                <a:ea typeface="+mn-ea"/>
                <a:cs typeface="Corbel"/>
              </a:rPr>
              <a:t>–</a:t>
            </a:r>
            <a:r>
              <a:rPr lang="en-GB" sz="1600" kern="1200" baseline="0" dirty="0" smtClean="0">
                <a:solidFill>
                  <a:srgbClr val="2C3841"/>
                </a:solidFill>
                <a:effectLst/>
                <a:latin typeface="Corbel"/>
                <a:ea typeface="+mn-ea"/>
                <a:cs typeface="Corbel"/>
              </a:rPr>
              <a:t> touch typing</a:t>
            </a: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8</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rgbClr val="2C3841"/>
                </a:solidFill>
                <a:effectLst/>
                <a:latin typeface="Corbel"/>
                <a:ea typeface="+mn-ea"/>
                <a:cs typeface="Corbel"/>
              </a:rPr>
              <a:t>Let’s deal with the minority at this end of the scale first…</a:t>
            </a:r>
          </a:p>
          <a:p>
            <a:endParaRPr lang="en-GB" sz="1600" kern="1200" dirty="0" smtClean="0">
              <a:solidFill>
                <a:srgbClr val="2C3841"/>
              </a:solidFill>
              <a:effectLst/>
              <a:latin typeface="Corbel"/>
              <a:ea typeface="+mn-ea"/>
              <a:cs typeface="Corbel"/>
            </a:endParaRPr>
          </a:p>
          <a:p>
            <a:r>
              <a:rPr lang="en-GB" sz="1600" kern="1200" dirty="0" smtClean="0">
                <a:solidFill>
                  <a:srgbClr val="2C3841"/>
                </a:solidFill>
                <a:effectLst/>
                <a:latin typeface="Corbel"/>
                <a:ea typeface="+mn-ea"/>
                <a:cs typeface="Corbel"/>
              </a:rPr>
              <a:t>The digital divide not entirely overcome, so for some, college is an introduction to technology.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2008 telephone survey of 4000 learners found 84% had access to a computer at home. They found 75% very or quite confident using them. </a:t>
            </a:r>
            <a:r>
              <a:rPr lang="en-GB" sz="1600" kern="1200" dirty="0" err="1" smtClean="0">
                <a:solidFill>
                  <a:srgbClr val="2C3841"/>
                </a:solidFill>
                <a:effectLst/>
                <a:latin typeface="Corbel"/>
                <a:ea typeface="+mn-ea"/>
                <a:cs typeface="Corbel"/>
              </a:rPr>
              <a:t>Worringly</a:t>
            </a:r>
            <a:r>
              <a:rPr lang="en-GB" sz="1600" kern="1200" dirty="0" smtClean="0">
                <a:solidFill>
                  <a:srgbClr val="2C3841"/>
                </a:solidFill>
                <a:effectLst/>
                <a:latin typeface="Corbel"/>
                <a:ea typeface="+mn-ea"/>
                <a:cs typeface="Corbel"/>
              </a:rPr>
              <a:t> 23% said they didn’t use computers at college and these were the ones who didn’t have computers at home either. Similarly, in 2009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the survey found that nationally, 82 per cent of learners have access to Internet-connected computers in their homes and there is a correlation between learners having personal access to the Internet and the extent to which they use the Internet for their school or college work.</a:t>
            </a:r>
          </a:p>
          <a:p>
            <a:r>
              <a:rPr lang="en-GB" sz="1600" kern="1200" dirty="0" smtClean="0">
                <a:solidFill>
                  <a:srgbClr val="2C3841"/>
                </a:solidFill>
                <a:effectLst/>
                <a:latin typeface="Corbel"/>
                <a:ea typeface="+mn-ea"/>
                <a:cs typeface="Corbel"/>
              </a:rPr>
              <a:t>MOLENET one of the impact of mobile technologies ‘</a:t>
            </a:r>
            <a:r>
              <a:rPr lang="en-US" sz="1600" kern="1200" dirty="0" smtClean="0">
                <a:solidFill>
                  <a:srgbClr val="2C3841"/>
                </a:solidFill>
                <a:effectLst/>
                <a:latin typeface="Corbel"/>
                <a:ea typeface="+mn-ea"/>
                <a:cs typeface="Corbel"/>
              </a:rPr>
              <a:t>􀀀 help to overcome the digital divide between those learners who have broadband access at home and those who do not’ (</a:t>
            </a:r>
            <a:r>
              <a:rPr lang="en-US" sz="1600" kern="1200" dirty="0" err="1" smtClean="0">
                <a:solidFill>
                  <a:srgbClr val="2C3841"/>
                </a:solidFill>
                <a:effectLst/>
                <a:latin typeface="Corbel"/>
                <a:ea typeface="+mn-ea"/>
                <a:cs typeface="Corbel"/>
              </a:rPr>
              <a:t>Attewell</a:t>
            </a:r>
            <a:r>
              <a:rPr lang="en-US" sz="1600" kern="1200" dirty="0" smtClean="0">
                <a:solidFill>
                  <a:srgbClr val="2C3841"/>
                </a:solidFill>
                <a:effectLst/>
                <a:latin typeface="Corbel"/>
                <a:ea typeface="+mn-ea"/>
                <a:cs typeface="Corbel"/>
              </a:rPr>
              <a:t> et al 2009). </a:t>
            </a:r>
            <a:endParaRPr lang="en-GB" sz="1600" kern="1200" dirty="0" smtClean="0">
              <a:solidFill>
                <a:srgbClr val="2C3841"/>
              </a:solidFill>
              <a:effectLst/>
              <a:latin typeface="Corbel"/>
              <a:ea typeface="+mn-ea"/>
              <a:cs typeface="Corbel"/>
            </a:endParaRPr>
          </a:p>
          <a:p>
            <a:r>
              <a:rPr lang="en-US" sz="1600" kern="1200" dirty="0" smtClean="0">
                <a:solidFill>
                  <a:srgbClr val="2C3841"/>
                </a:solidFill>
                <a:effectLst/>
                <a:latin typeface="Corbel"/>
                <a:ea typeface="+mn-ea"/>
                <a:cs typeface="Corbel"/>
              </a:rPr>
              <a:t>We found good support for FELTAG’s recommendation to support learners who are digitally excluded</a:t>
            </a:r>
            <a:endParaRPr lang="en-GB" sz="16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9</a:t>
            </a:fld>
            <a:endParaRPr lang="en-GB" dirty="0"/>
          </a:p>
        </p:txBody>
      </p:sp>
    </p:spTree>
    <p:extLst>
      <p:ext uri="{BB962C8B-B14F-4D97-AF65-F5344CB8AC3E}">
        <p14:creationId xmlns:p14="http://schemas.microsoft.com/office/powerpoint/2010/main" val="201516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0"/>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pPr lvl="0"/>
              <a:t>20/05/2014</a:t>
            </a:fld>
            <a:endParaRPr lang="en-GB" dirty="0"/>
          </a:p>
        </p:txBody>
      </p:sp>
    </p:spTree>
    <p:extLst>
      <p:ext uri="{BB962C8B-B14F-4D97-AF65-F5344CB8AC3E}">
        <p14:creationId xmlns:p14="http://schemas.microsoft.com/office/powerpoint/2010/main" val="111852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21/05/2014</a:t>
            </a:r>
            <a:endParaRPr lang="en-GB"/>
          </a:p>
        </p:txBody>
      </p:sp>
      <p:sp>
        <p:nvSpPr>
          <p:cNvPr id="3" name="Footer Placeholder 2"/>
          <p:cNvSpPr>
            <a:spLocks noGrp="1"/>
          </p:cNvSpPr>
          <p:nvPr>
            <p:ph type="ftr" sz="quarter" idx="11"/>
          </p:nvPr>
        </p:nvSpPr>
        <p:spPr/>
        <p:txBody>
          <a:bodyPr/>
          <a:lstStyle/>
          <a:p>
            <a:r>
              <a:rPr lang="nn-NO" smtClean="0"/>
              <a:t>Jisc Digital Student http://digitalstudent.jiscinvolve.org.uk</a:t>
            </a:r>
            <a:endParaRPr lang="en-GB"/>
          </a:p>
        </p:txBody>
      </p:sp>
      <p:sp>
        <p:nvSpPr>
          <p:cNvPr id="4" name="Slide Number Placeholder 3"/>
          <p:cNvSpPr>
            <a:spLocks noGrp="1"/>
          </p:cNvSpPr>
          <p:nvPr>
            <p:ph type="sldNum" sz="quarter" idx="12"/>
          </p:nvPr>
        </p:nvSpPr>
        <p:spPr/>
        <p:txBody>
          <a:bodyPr/>
          <a:lstStyle/>
          <a:p>
            <a:fld id="{F0A55F06-C352-544E-8237-6F33909C7E7A}" type="slidenum">
              <a:rPr lang="en-GB" smtClean="0"/>
              <a:pPr/>
              <a:t>‹#›</a:t>
            </a:fld>
            <a:endParaRPr lang="en-GB"/>
          </a:p>
        </p:txBody>
      </p:sp>
      <p:cxnSp>
        <p:nvCxnSpPr>
          <p:cNvPr id="5" name="Straight Connector 4"/>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22730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11" name="Picture 10" descr="shutterstock_129615650_handphone(tomedit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73692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isc Slide (End Slide 2)">
    <p:spTree>
      <p:nvGrpSpPr>
        <p:cNvPr id="1" name=""/>
        <p:cNvGrpSpPr/>
        <p:nvPr/>
      </p:nvGrpSpPr>
      <p:grpSpPr>
        <a:xfrm>
          <a:off x="0" y="0"/>
          <a:ext cx="0" cy="0"/>
          <a:chOff x="0" y="0"/>
          <a:chExt cx="0" cy="0"/>
        </a:xfrm>
      </p:grpSpPr>
      <p:pic>
        <p:nvPicPr>
          <p:cNvPr id="13" name="Picture 12" descr="delete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41020"/>
            <a:ext cx="7473696" cy="4602480"/>
          </a:xfrm>
          <a:prstGeom prst="rect">
            <a:avLst/>
          </a:prstGeom>
        </p:spPr>
      </p:pic>
      <p:sp>
        <p:nvSpPr>
          <p:cNvPr id="2" name="Title 1"/>
          <p:cNvSpPr>
            <a:spLocks noGrp="1"/>
          </p:cNvSpPr>
          <p:nvPr>
            <p:ph type="title" hasCustomPrompt="1"/>
          </p:nvPr>
        </p:nvSpPr>
        <p:spPr/>
        <p:txBody>
          <a:body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84411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9512" y="4914002"/>
            <a:ext cx="1080120" cy="178030"/>
          </a:xfrm>
          <a:prstGeom prst="rect">
            <a:avLst/>
          </a:prstGeom>
        </p:spPr>
        <p:txBody>
          <a:bodyPr lIns="0" tIns="0" rIns="0" bIns="0"/>
          <a:lstStyle>
            <a:lvl1pPr>
              <a:defRPr sz="750" b="1" i="0">
                <a:solidFill>
                  <a:srgbClr val="9BA7B0"/>
                </a:solidFill>
                <a:latin typeface="Corbel"/>
                <a:cs typeface="Corbel"/>
              </a:defRPr>
            </a:lvl1pPr>
          </a:lstStyle>
          <a:p>
            <a:r>
              <a:rPr lang="en-US" smtClean="0"/>
              <a:t>21/05/2014</a:t>
            </a:r>
            <a:endParaRPr lang="en-US" dirty="0"/>
          </a:p>
        </p:txBody>
      </p:sp>
      <p:sp>
        <p:nvSpPr>
          <p:cNvPr id="3" name="Footer Placeholder 2"/>
          <p:cNvSpPr>
            <a:spLocks noGrp="1"/>
          </p:cNvSpPr>
          <p:nvPr>
            <p:ph type="ftr" sz="quarter" idx="11"/>
          </p:nvPr>
        </p:nvSpPr>
        <p:spPr>
          <a:xfrm>
            <a:off x="1403648" y="4914002"/>
            <a:ext cx="6192688" cy="178030"/>
          </a:xfrm>
          <a:prstGeom prst="rect">
            <a:avLst/>
          </a:prstGeom>
        </p:spPr>
        <p:txBody>
          <a:bodyPr lIns="0" tIns="0" rIns="0" bIns="0"/>
          <a:lstStyle>
            <a:lvl1pPr>
              <a:defRPr sz="750" b="0" i="0">
                <a:solidFill>
                  <a:srgbClr val="9BA7B0"/>
                </a:solidFill>
                <a:latin typeface="Corbel"/>
                <a:cs typeface="Corbel"/>
              </a:defRPr>
            </a:lvl1pPr>
          </a:lstStyle>
          <a:p>
            <a:r>
              <a:rPr lang="nn-NO" smtClean="0"/>
              <a:t>Jisc Digital Student http://digitalstudent.jiscinvolve.org.uk</a:t>
            </a:r>
            <a:endParaRPr lang="en-US" dirty="0"/>
          </a:p>
        </p:txBody>
      </p:sp>
      <p:sp>
        <p:nvSpPr>
          <p:cNvPr id="4" name="Slide Number Placeholder 3"/>
          <p:cNvSpPr>
            <a:spLocks noGrp="1"/>
          </p:cNvSpPr>
          <p:nvPr>
            <p:ph type="sldNum" sz="quarter" idx="12"/>
          </p:nvPr>
        </p:nvSpPr>
        <p:spPr>
          <a:xfrm>
            <a:off x="7740352" y="4914002"/>
            <a:ext cx="1224136" cy="178030"/>
          </a:xfrm>
          <a:prstGeom prst="rect">
            <a:avLst/>
          </a:prstGeom>
        </p:spPr>
        <p:txBody>
          <a:bodyPr lIns="0" tIns="0" rIns="0" bIns="0"/>
          <a:lstStyle>
            <a:lvl1pPr algn="r">
              <a:defRPr sz="750" b="1" i="0">
                <a:solidFill>
                  <a:srgbClr val="9BA7B0"/>
                </a:solidFill>
                <a:latin typeface="Corbel"/>
                <a:cs typeface="Corbel"/>
              </a:defRPr>
            </a:lvl1pPr>
          </a:lstStyle>
          <a:p>
            <a:fld id="{6EE4441F-50D6-0747-BB38-856ECDA8DBAF}" type="slidenum">
              <a:rPr lang="en-US" smtClean="0"/>
              <a:pPr/>
              <a:t>‹#›</a:t>
            </a:fld>
            <a:endParaRPr lang="en-US" dirty="0"/>
          </a:p>
        </p:txBody>
      </p:sp>
      <p:cxnSp>
        <p:nvCxnSpPr>
          <p:cNvPr id="6" name="Straight Connector 5"/>
          <p:cNvCxnSpPr/>
          <p:nvPr userDrawn="1"/>
        </p:nvCxnSpPr>
        <p:spPr bwMode="auto">
          <a:xfrm>
            <a:off x="180000" y="4876006"/>
            <a:ext cx="8784976" cy="0"/>
          </a:xfrm>
          <a:prstGeom prst="line">
            <a:avLst/>
          </a:prstGeom>
          <a:solidFill>
            <a:srgbClr val="FFFFFF"/>
          </a:solidFill>
          <a:ln w="9525" cap="flat" cmpd="sng" algn="ctr">
            <a:solidFill>
              <a:srgbClr val="9BA7B0"/>
            </a:solidFill>
            <a:prstDash val="solid"/>
            <a:round/>
            <a:headEnd type="none" w="med" len="med"/>
            <a:tailEnd type="none" w="med" len="med"/>
          </a:ln>
          <a:effectLst/>
        </p:spPr>
      </p:cxnSp>
      <p:sp>
        <p:nvSpPr>
          <p:cNvPr id="7" name="Title 6"/>
          <p:cNvSpPr>
            <a:spLocks noGrp="1"/>
          </p:cNvSpPr>
          <p:nvPr>
            <p:ph type="title"/>
          </p:nvPr>
        </p:nvSpPr>
        <p:spPr>
          <a:xfrm>
            <a:off x="1691680" y="158400"/>
            <a:ext cx="7272320" cy="388800"/>
          </a:xfrm>
          <a:prstGeom prst="rect">
            <a:avLst/>
          </a:prstGeom>
        </p:spPr>
        <p:txBody>
          <a:bodyPr vert="horz" lIns="0" tIns="0" rIns="0" bIns="0"/>
          <a:lstStyle>
            <a:lvl1pPr algn="r">
              <a:defRPr sz="2250">
                <a:solidFill>
                  <a:srgbClr val="0092CB"/>
                </a:solidFill>
                <a:latin typeface="Corbel"/>
              </a:defRPr>
            </a:lvl1pPr>
          </a:lstStyle>
          <a:p>
            <a:r>
              <a:rPr lang="en-GB" dirty="0" smtClean="0"/>
              <a:t>Click to edit Master title style</a:t>
            </a:r>
            <a:endParaRPr lang="en-US" dirty="0"/>
          </a:p>
        </p:txBody>
      </p:sp>
      <p:sp>
        <p:nvSpPr>
          <p:cNvPr id="9" name="Content Placeholder 8"/>
          <p:cNvSpPr>
            <a:spLocks noGrp="1"/>
          </p:cNvSpPr>
          <p:nvPr>
            <p:ph sz="quarter" idx="13"/>
          </p:nvPr>
        </p:nvSpPr>
        <p:spPr>
          <a:xfrm>
            <a:off x="360000" y="1080000"/>
            <a:ext cx="8424000" cy="3600000"/>
          </a:xfrm>
          <a:prstGeom prst="rect">
            <a:avLst/>
          </a:prstGeom>
        </p:spPr>
        <p:txBody>
          <a:bodyPr vert="horz" lIns="0" tIns="0" rIns="0" bIns="0"/>
          <a:lstStyle>
            <a:lvl1pPr marL="243000" indent="-243000">
              <a:lnSpc>
                <a:spcPct val="100000"/>
              </a:lnSpc>
              <a:spcBef>
                <a:spcPts val="1800"/>
              </a:spcBef>
              <a:buClr>
                <a:srgbClr val="E85E12"/>
              </a:buClr>
              <a:buSzPct val="120000"/>
              <a:buFont typeface="Lucida Grande"/>
              <a:buChar char="»"/>
              <a:defRPr sz="1800" b="0">
                <a:solidFill>
                  <a:srgbClr val="2C3841"/>
                </a:solidFill>
                <a:latin typeface="Corbel"/>
                <a:cs typeface="Corbel"/>
              </a:defRPr>
            </a:lvl1pPr>
            <a:lvl2pPr marL="486000" indent="-243000">
              <a:lnSpc>
                <a:spcPct val="100000"/>
              </a:lnSpc>
              <a:spcBef>
                <a:spcPts val="900"/>
              </a:spcBef>
              <a:buClr>
                <a:srgbClr val="E85E12"/>
              </a:buClr>
              <a:buSzPct val="120000"/>
              <a:buFont typeface="Lucida Grande"/>
              <a:buChar char="›"/>
              <a:defRPr sz="1800" b="0">
                <a:solidFill>
                  <a:srgbClr val="2C3841"/>
                </a:solidFill>
                <a:latin typeface="Corbel"/>
                <a:cs typeface="Corbel"/>
              </a:defRPr>
            </a:lvl2pPr>
            <a:lvl3pPr marL="729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3pPr>
            <a:lvl4pPr marL="972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4pPr>
            <a:lvl5pPr marL="1134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11" name="Group 10"/>
          <p:cNvGrpSpPr/>
          <p:nvPr userDrawn="1"/>
        </p:nvGrpSpPr>
        <p:grpSpPr>
          <a:xfrm>
            <a:off x="180000" y="0"/>
            <a:ext cx="1223648" cy="540000"/>
            <a:chOff x="360000" y="0"/>
            <a:chExt cx="928800" cy="540000"/>
          </a:xfrm>
        </p:grpSpPr>
        <p:sp>
          <p:nvSpPr>
            <p:cNvPr id="12" name="Rectangle 11"/>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0" y="93600"/>
              <a:ext cx="703084" cy="332642"/>
            </a:xfrm>
            <a:prstGeom prst="rect">
              <a:avLst/>
            </a:prstGeom>
          </p:spPr>
        </p:pic>
      </p:grpSp>
    </p:spTree>
    <p:extLst>
      <p:ext uri="{BB962C8B-B14F-4D97-AF65-F5344CB8AC3E}">
        <p14:creationId xmlns:p14="http://schemas.microsoft.com/office/powerpoint/2010/main" val="39835616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0"/>
            <a:ext cx="7740264" cy="430887"/>
          </a:xfrm>
        </p:spPr>
        <p:txBody>
          <a:bodyPr wrap="square" anchor="t">
            <a:spAutoFit/>
          </a:bodyPr>
          <a:lstStyle>
            <a:lvl1pPr algn="l">
              <a:defRPr sz="2800" b="1" cap="none">
                <a:solidFill>
                  <a:schemeClr val="accent5"/>
                </a:solidFill>
              </a:defRPr>
            </a:lvl1pPr>
          </a:lstStyle>
          <a:p>
            <a:r>
              <a:rPr lang="en-GB" dirty="0" smtClean="0"/>
              <a:t>Click to edit section title</a:t>
            </a:r>
            <a:endParaRPr lang="en-GB" dirty="0"/>
          </a:p>
        </p:txBody>
      </p:sp>
      <p:sp>
        <p:nvSpPr>
          <p:cNvPr id="3" name="Text Placeholder 2"/>
          <p:cNvSpPr>
            <a:spLocks noGrp="1"/>
          </p:cNvSpPr>
          <p:nvPr>
            <p:ph type="body" idx="1" hasCustomPrompt="1"/>
          </p:nvPr>
        </p:nvSpPr>
        <p:spPr>
          <a:xfrm>
            <a:off x="1169736" y="2705036"/>
            <a:ext cx="7740264" cy="253916"/>
          </a:xfrm>
        </p:spPr>
        <p:txBody>
          <a:bodyPr wrap="square" anchor="t" anchorCtr="0">
            <a:spAutoFit/>
          </a:bodyPr>
          <a:lstStyle>
            <a:lvl1pPr marL="0" indent="0">
              <a:buNone/>
              <a:defRPr sz="1800">
                <a:solidFill>
                  <a:srgbClr val="2C38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section subtitle</a:t>
            </a:r>
          </a:p>
        </p:txBody>
      </p:sp>
      <p:pic>
        <p:nvPicPr>
          <p:cNvPr id="11" name="Picture 10" descr="2013_Jisc_Logo_RGB300(26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r>
              <a:rPr lang="en-US" smtClean="0"/>
              <a:t>21/05/2014</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94571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r>
              <a:rPr lang="en-US" smtClean="0"/>
              <a:t>21/05/2014</a:t>
            </a:r>
            <a:endParaRPr lang="en-GB"/>
          </a:p>
        </p:txBody>
      </p:sp>
      <p:sp>
        <p:nvSpPr>
          <p:cNvPr id="5" name="Footer Placeholder 4"/>
          <p:cNvSpPr>
            <a:spLocks noGrp="1"/>
          </p:cNvSpPr>
          <p:nvPr>
            <p:ph type="ftr" sz="quarter" idx="11"/>
          </p:nvPr>
        </p:nvSpPr>
        <p:spPr/>
        <p:txBody>
          <a:bodyPr/>
          <a:lstStyle>
            <a:lvl1pPr>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275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21508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572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chemeClr val="accent5"/>
                </a:solidFill>
              </a:defRPr>
            </a:lvl1pPr>
          </a:lstStyle>
          <a:p>
            <a:r>
              <a:rPr lang="en-GB" dirty="0" smtClean="0"/>
              <a:t>Click to edit slide title</a:t>
            </a:r>
            <a:endParaRPr lang="en-GB" dirty="0"/>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4" name="Content Placeholder 3"/>
          <p:cNvSpPr>
            <a:spLocks noGrp="1"/>
          </p:cNvSpPr>
          <p:nvPr>
            <p:ph sz="half" idx="2" hasCustomPrompt="1"/>
          </p:nvPr>
        </p:nvSpPr>
        <p:spPr>
          <a:xfrm>
            <a:off x="234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6" name="Content Placeholder 5"/>
          <p:cNvSpPr>
            <a:spLocks noGrp="1"/>
          </p:cNvSpPr>
          <p:nvPr>
            <p:ph sz="quarter" idx="4" hasCustomPrompt="1"/>
          </p:nvPr>
        </p:nvSpPr>
        <p:spPr>
          <a:xfrm>
            <a:off x="4770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r>
              <a:rPr lang="en-US" smtClean="0"/>
              <a:t>21/05/2014</a:t>
            </a:r>
            <a:endParaRPr lang="en-GB"/>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a:t>
            </a:fld>
            <a:endParaRPr lang="en-GB"/>
          </a:p>
        </p:txBody>
      </p:sp>
      <p:cxnSp>
        <p:nvCxnSpPr>
          <p:cNvPr id="10" name="Straight Connector 9"/>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1220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3141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chemeClr val="accent5"/>
                </a:solidFill>
              </a:defRPr>
            </a:lvl1pPr>
          </a:lstStyle>
          <a:p>
            <a:r>
              <a:rPr lang="en-GB" dirty="0" smtClean="0"/>
              <a:t>Click to edit slide title</a:t>
            </a:r>
            <a:endParaRPr lang="en-GB" dirty="0"/>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caption</a:t>
            </a:r>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attribution</a:t>
            </a:r>
          </a:p>
        </p:txBody>
      </p:sp>
    </p:spTree>
    <p:extLst>
      <p:ext uri="{BB962C8B-B14F-4D97-AF65-F5344CB8AC3E}">
        <p14:creationId xmlns:p14="http://schemas.microsoft.com/office/powerpoint/2010/main" val="169746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982357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smtClean="0"/>
              <a:t>Click to edit slide title</a:t>
            </a:r>
            <a:endParaRPr lang="en-GB" dirty="0"/>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0" b="1" normalizeH="0">
                <a:solidFill>
                  <a:srgbClr val="9BA7B0"/>
                </a:solidFill>
              </a:defRPr>
            </a:lvl1pPr>
          </a:lstStyle>
          <a:p>
            <a:r>
              <a:rPr lang="en-US" smtClean="0"/>
              <a:t>21/05/2014</a:t>
            </a:r>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0">
                <a:solidFill>
                  <a:srgbClr val="9BA7B0"/>
                </a:solidFill>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0" b="1">
                <a:solidFill>
                  <a:srgbClr val="9BA7B0"/>
                </a:solidFill>
              </a:defRPr>
            </a:lvl1pPr>
          </a:lstStyle>
          <a:p>
            <a:fld id="{F0A55F06-C352-544E-8237-6F33909C7E7A}" type="slidenum">
              <a:rPr lang="en-GB" smtClean="0"/>
              <a:pPr/>
              <a:t>‹#›</a:t>
            </a:fld>
            <a:endParaRPr lang="en-GB" dirty="0"/>
          </a:p>
        </p:txBody>
      </p:sp>
    </p:spTree>
    <p:extLst>
      <p:ext uri="{BB962C8B-B14F-4D97-AF65-F5344CB8AC3E}">
        <p14:creationId xmlns:p14="http://schemas.microsoft.com/office/powerpoint/2010/main" val="2890663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52" r:id="rId5"/>
    <p:sldLayoutId id="2147483653" r:id="rId6"/>
    <p:sldLayoutId id="2147483658" r:id="rId7"/>
    <p:sldLayoutId id="2147483657" r:id="rId8"/>
    <p:sldLayoutId id="2147483654" r:id="rId9"/>
    <p:sldLayoutId id="2147483655" r:id="rId10"/>
    <p:sldLayoutId id="2147483660" r:id="rId11"/>
    <p:sldLayoutId id="2147483661" r:id="rId12"/>
    <p:sldLayoutId id="2147483663" r:id="rId13"/>
  </p:sldLayoutIdLst>
  <p:hf hdr="0"/>
  <p:txStyles>
    <p:titleStyle>
      <a:lvl1pPr algn="r" defTabSz="457200" rtl="0" eaLnBrk="1" latinLnBrk="0" hangingPunct="1">
        <a:spcBef>
          <a:spcPct val="0"/>
        </a:spcBef>
        <a:buNone/>
        <a:defRPr sz="2800" b="1" kern="1200">
          <a:solidFill>
            <a:schemeClr val="accent5"/>
          </a:solidFill>
          <a:latin typeface="+mj-lt"/>
          <a:ea typeface="+mj-ea"/>
          <a:cs typeface="+mj-cs"/>
        </a:defRPr>
      </a:lvl1pPr>
    </p:titleStyle>
    <p:body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4" Type="http://schemas.openxmlformats.org/officeDocument/2006/relationships/diagramData" Target="../diagrams/data7.xml"/><Relationship Id="rId15" Type="http://schemas.openxmlformats.org/officeDocument/2006/relationships/diagramLayout" Target="../diagrams/layout7.xml"/><Relationship Id="rId16" Type="http://schemas.openxmlformats.org/officeDocument/2006/relationships/diagramQuickStyle" Target="../diagrams/quickStyle7.xml"/><Relationship Id="rId17" Type="http://schemas.openxmlformats.org/officeDocument/2006/relationships/diagramColors" Target="../diagrams/colors7.xml"/><Relationship Id="rId18" Type="http://schemas.microsoft.com/office/2007/relationships/diagramDrawing" Target="../diagrams/drawing7.xml"/><Relationship Id="rId19"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hyperlink" Target="http://digitalstudent.jiscinvolve.org.uk/" TargetMode="Externa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digitalstudent.jiscinvolve.org.uk/"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igitalstudent.jiscinvolve.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digitalstudent.jiscinvolve.org.uk/" TargetMode="External"/><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digitalstudent.jiscinvolve.org.uk/" TargetMode="External"/><Relationship Id="rId9" Type="http://schemas.openxmlformats.org/officeDocument/2006/relationships/image" Target="../media/image12.png"/><Relationship Id="rId10"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igital-student.jpg"/>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9144000" cy="4629402"/>
          </a:xfrm>
        </p:spPr>
      </p:pic>
      <p:sp>
        <p:nvSpPr>
          <p:cNvPr id="8" name="Rectangle 9"/>
          <p:cNvSpPr>
            <a:spLocks noChangeArrowheads="1"/>
          </p:cNvSpPr>
          <p:nvPr/>
        </p:nvSpPr>
        <p:spPr bwMode="auto">
          <a:xfrm>
            <a:off x="1256040" y="3294054"/>
            <a:ext cx="7887960" cy="1090377"/>
          </a:xfrm>
          <a:prstGeom prst="rect">
            <a:avLst/>
          </a:prstGeom>
          <a:solidFill>
            <a:srgbClr val="DE481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Rectangle 7"/>
          <p:cNvSpPr>
            <a:spLocks noChangeArrowheads="1"/>
          </p:cNvSpPr>
          <p:nvPr/>
        </p:nvSpPr>
        <p:spPr bwMode="auto">
          <a:xfrm>
            <a:off x="0" y="3291830"/>
            <a:ext cx="1184032" cy="1092601"/>
          </a:xfrm>
          <a:prstGeom prst="rect">
            <a:avLst/>
          </a:prstGeom>
          <a:solidFill>
            <a:srgbClr val="DE481C"/>
          </a:solidFill>
          <a:ln>
            <a:no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Subtitle 9"/>
          <p:cNvSpPr>
            <a:spLocks noGrp="1"/>
          </p:cNvSpPr>
          <p:nvPr>
            <p:ph type="subTitle" idx="1"/>
          </p:nvPr>
        </p:nvSpPr>
        <p:spPr>
          <a:xfrm>
            <a:off x="1331627" y="4013713"/>
            <a:ext cx="7470000" cy="197490"/>
          </a:xfrm>
        </p:spPr>
        <p:txBody>
          <a:bodyPr/>
          <a:lstStyle/>
          <a:p>
            <a:r>
              <a:rPr lang="en-GB" dirty="0" smtClean="0"/>
              <a:t>				</a:t>
            </a:r>
            <a:endParaRPr lang="en-GB" dirty="0"/>
          </a:p>
        </p:txBody>
      </p:sp>
      <p:sp>
        <p:nvSpPr>
          <p:cNvPr id="2" name="Title 1"/>
          <p:cNvSpPr>
            <a:spLocks noGrp="1"/>
          </p:cNvSpPr>
          <p:nvPr>
            <p:ph type="title"/>
          </p:nvPr>
        </p:nvSpPr>
        <p:spPr>
          <a:xfrm>
            <a:off x="1349689" y="3359731"/>
            <a:ext cx="7470000" cy="377026"/>
          </a:xfrm>
        </p:spPr>
        <p:txBody>
          <a:bodyPr>
            <a:noAutofit/>
          </a:bodyPr>
          <a:lstStyle/>
          <a:p>
            <a:pPr algn="r"/>
            <a:r>
              <a:rPr lang="en-GB" dirty="0" smtClean="0"/>
              <a:t>What does the research say?</a:t>
            </a:r>
            <a:br>
              <a:rPr lang="en-GB" dirty="0" smtClean="0"/>
            </a:br>
            <a:r>
              <a:rPr lang="en-GB" sz="1600" dirty="0" smtClean="0"/>
              <a:t>Prof Rhona Sharpe, Oxford Brookes </a:t>
            </a:r>
            <a:r>
              <a:rPr lang="en-GB" sz="1600" dirty="0" err="1" smtClean="0"/>
              <a:t>Unversity</a:t>
            </a:r>
            <a:endParaRPr lang="en-GB" sz="1600" dirty="0"/>
          </a:p>
        </p:txBody>
      </p:sp>
      <p:sp>
        <p:nvSpPr>
          <p:cNvPr id="12" name="Text Placeholder 11"/>
          <p:cNvSpPr>
            <a:spLocks noGrp="1"/>
          </p:cNvSpPr>
          <p:nvPr>
            <p:ph type="body" sz="quarter" idx="11"/>
          </p:nvPr>
        </p:nvSpPr>
        <p:spPr>
          <a:xfrm>
            <a:off x="0" y="3537466"/>
            <a:ext cx="1184032" cy="647673"/>
          </a:xfrm>
        </p:spPr>
        <p:txBody>
          <a:bodyPr>
            <a:noAutofit/>
          </a:bodyPr>
          <a:lstStyle/>
          <a:p>
            <a:pPr algn="ctr">
              <a:lnSpc>
                <a:spcPct val="100000"/>
              </a:lnSpc>
            </a:pPr>
            <a:r>
              <a:rPr lang="en-GB" sz="1400" dirty="0" smtClean="0"/>
              <a:t>Birmingham,</a:t>
            </a:r>
          </a:p>
          <a:p>
            <a:pPr algn="ctr">
              <a:lnSpc>
                <a:spcPct val="100000"/>
              </a:lnSpc>
            </a:pPr>
            <a:r>
              <a:rPr lang="en-GB" sz="1400" dirty="0" smtClean="0"/>
              <a:t>15/01/14</a:t>
            </a:r>
            <a:endParaRPr lang="en-GB" sz="1400" dirty="0"/>
          </a:p>
        </p:txBody>
      </p:sp>
      <p:pic>
        <p:nvPicPr>
          <p:cNvPr id="6" name="Picture 5" descr="2013_Jisc_Logo_RGB300(26m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9" name="Parallelogram 20"/>
          <p:cNvSpPr/>
          <p:nvPr/>
        </p:nvSpPr>
        <p:spPr>
          <a:xfrm>
            <a:off x="1179839" y="3293531"/>
            <a:ext cx="79780" cy="961504"/>
          </a:xfrm>
          <a:custGeom>
            <a:avLst/>
            <a:gdLst>
              <a:gd name="connsiteX0" fmla="*/ 0 w 216024"/>
              <a:gd name="connsiteY0" fmla="*/ 936104 h 936104"/>
              <a:gd name="connsiteX1" fmla="*/ 54006 w 216024"/>
              <a:gd name="connsiteY1" fmla="*/ 0 h 936104"/>
              <a:gd name="connsiteX2" fmla="*/ 216024 w 216024"/>
              <a:gd name="connsiteY2" fmla="*/ 0 h 936104"/>
              <a:gd name="connsiteX3" fmla="*/ 162018 w 216024"/>
              <a:gd name="connsiteY3" fmla="*/ 936104 h 936104"/>
              <a:gd name="connsiteX4" fmla="*/ 0 w 216024"/>
              <a:gd name="connsiteY4" fmla="*/ 936104 h 936104"/>
              <a:gd name="connsiteX0" fmla="*/ 76169 w 292193"/>
              <a:gd name="connsiteY0" fmla="*/ 1136129 h 1136129"/>
              <a:gd name="connsiteX1" fmla="*/ 0 w 292193"/>
              <a:gd name="connsiteY1" fmla="*/ 0 h 1136129"/>
              <a:gd name="connsiteX2" fmla="*/ 292193 w 292193"/>
              <a:gd name="connsiteY2" fmla="*/ 200025 h 1136129"/>
              <a:gd name="connsiteX3" fmla="*/ 238187 w 292193"/>
              <a:gd name="connsiteY3" fmla="*/ 1136129 h 1136129"/>
              <a:gd name="connsiteX4" fmla="*/ 76169 w 292193"/>
              <a:gd name="connsiteY4" fmla="*/ 1136129 h 1136129"/>
              <a:gd name="connsiteX0" fmla="*/ 3144 w 292193"/>
              <a:gd name="connsiteY0" fmla="*/ 917054 h 1136129"/>
              <a:gd name="connsiteX1" fmla="*/ 0 w 292193"/>
              <a:gd name="connsiteY1" fmla="*/ 0 h 1136129"/>
              <a:gd name="connsiteX2" fmla="*/ 292193 w 292193"/>
              <a:gd name="connsiteY2" fmla="*/ 200025 h 1136129"/>
              <a:gd name="connsiteX3" fmla="*/ 238187 w 292193"/>
              <a:gd name="connsiteY3" fmla="*/ 1136129 h 1136129"/>
              <a:gd name="connsiteX4" fmla="*/ 3144 w 292193"/>
              <a:gd name="connsiteY4" fmla="*/ 917054 h 1136129"/>
              <a:gd name="connsiteX0" fmla="*/ 3144 w 292193"/>
              <a:gd name="connsiteY0" fmla="*/ 917054 h 917054"/>
              <a:gd name="connsiteX1" fmla="*/ 0 w 292193"/>
              <a:gd name="connsiteY1" fmla="*/ 0 h 917054"/>
              <a:gd name="connsiteX2" fmla="*/ 292193 w 292193"/>
              <a:gd name="connsiteY2" fmla="*/ 200025 h 917054"/>
              <a:gd name="connsiteX3" fmla="*/ 41337 w 292193"/>
              <a:gd name="connsiteY3" fmla="*/ 767829 h 917054"/>
              <a:gd name="connsiteX4" fmla="*/ 3144 w 292193"/>
              <a:gd name="connsiteY4" fmla="*/ 917054 h 917054"/>
              <a:gd name="connsiteX0" fmla="*/ 3144 w 292193"/>
              <a:gd name="connsiteY0" fmla="*/ 917054 h 964679"/>
              <a:gd name="connsiteX1" fmla="*/ 0 w 292193"/>
              <a:gd name="connsiteY1" fmla="*/ 0 h 964679"/>
              <a:gd name="connsiteX2" fmla="*/ 292193 w 292193"/>
              <a:gd name="connsiteY2" fmla="*/ 200025 h 964679"/>
              <a:gd name="connsiteX3" fmla="*/ 76262 w 292193"/>
              <a:gd name="connsiteY3" fmla="*/ 964679 h 964679"/>
              <a:gd name="connsiteX4" fmla="*/ 3144 w 292193"/>
              <a:gd name="connsiteY4" fmla="*/ 917054 h 964679"/>
              <a:gd name="connsiteX0" fmla="*/ 164976 w 238094"/>
              <a:gd name="connsiteY0" fmla="*/ 917054 h 964679"/>
              <a:gd name="connsiteX1" fmla="*/ 161832 w 238094"/>
              <a:gd name="connsiteY1" fmla="*/ 0 h 964679"/>
              <a:gd name="connsiteX2" fmla="*/ 0 w 238094"/>
              <a:gd name="connsiteY2" fmla="*/ 180975 h 964679"/>
              <a:gd name="connsiteX3" fmla="*/ 238094 w 238094"/>
              <a:gd name="connsiteY3" fmla="*/ 964679 h 964679"/>
              <a:gd name="connsiteX4" fmla="*/ 164976 w 238094"/>
              <a:gd name="connsiteY4" fmla="*/ 917054 h 964679"/>
              <a:gd name="connsiteX0" fmla="*/ 3144 w 79468"/>
              <a:gd name="connsiteY0" fmla="*/ 917054 h 964679"/>
              <a:gd name="connsiteX1" fmla="*/ 0 w 79468"/>
              <a:gd name="connsiteY1" fmla="*/ 0 h 964679"/>
              <a:gd name="connsiteX2" fmla="*/ 79468 w 79468"/>
              <a:gd name="connsiteY2" fmla="*/ 47625 h 964679"/>
              <a:gd name="connsiteX3" fmla="*/ 76262 w 79468"/>
              <a:gd name="connsiteY3" fmla="*/ 964679 h 964679"/>
              <a:gd name="connsiteX4" fmla="*/ 3144 w 79468"/>
              <a:gd name="connsiteY4" fmla="*/ 917054 h 964679"/>
              <a:gd name="connsiteX0" fmla="*/ 3144 w 79749"/>
              <a:gd name="connsiteY0" fmla="*/ 917054 h 961504"/>
              <a:gd name="connsiteX1" fmla="*/ 0 w 79749"/>
              <a:gd name="connsiteY1" fmla="*/ 0 h 961504"/>
              <a:gd name="connsiteX2" fmla="*/ 79468 w 79749"/>
              <a:gd name="connsiteY2" fmla="*/ 47625 h 961504"/>
              <a:gd name="connsiteX3" fmla="*/ 79437 w 79749"/>
              <a:gd name="connsiteY3" fmla="*/ 961504 h 961504"/>
              <a:gd name="connsiteX4" fmla="*/ 3144 w 79749"/>
              <a:gd name="connsiteY4" fmla="*/ 917054 h 961504"/>
              <a:gd name="connsiteX0" fmla="*/ 0 w 79780"/>
              <a:gd name="connsiteY0" fmla="*/ 913879 h 961504"/>
              <a:gd name="connsiteX1" fmla="*/ 31 w 79780"/>
              <a:gd name="connsiteY1" fmla="*/ 0 h 961504"/>
              <a:gd name="connsiteX2" fmla="*/ 79499 w 79780"/>
              <a:gd name="connsiteY2" fmla="*/ 47625 h 961504"/>
              <a:gd name="connsiteX3" fmla="*/ 79468 w 79780"/>
              <a:gd name="connsiteY3" fmla="*/ 961504 h 961504"/>
              <a:gd name="connsiteX4" fmla="*/ 0 w 79780"/>
              <a:gd name="connsiteY4" fmla="*/ 913879 h 96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0" h="961504">
                <a:moveTo>
                  <a:pt x="0" y="913879"/>
                </a:moveTo>
                <a:cubicBezTo>
                  <a:pt x="10" y="609253"/>
                  <a:pt x="21" y="304626"/>
                  <a:pt x="31" y="0"/>
                </a:cubicBezTo>
                <a:lnTo>
                  <a:pt x="79499" y="47625"/>
                </a:lnTo>
                <a:cubicBezTo>
                  <a:pt x="78430" y="353310"/>
                  <a:pt x="80537" y="655819"/>
                  <a:pt x="79468" y="961504"/>
                </a:cubicBezTo>
                <a:lnTo>
                  <a:pt x="0" y="913879"/>
                </a:lnTo>
                <a:close/>
              </a:path>
            </a:pathLst>
          </a:custGeom>
          <a:solidFill>
            <a:srgbClr val="9F3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000185" y="4629402"/>
            <a:ext cx="8235547" cy="461665"/>
          </a:xfrm>
          <a:prstGeom prst="rect">
            <a:avLst/>
          </a:prstGeom>
          <a:noFill/>
        </p:spPr>
        <p:txBody>
          <a:bodyPr wrap="square" rtlCol="0">
            <a:spAutoFit/>
          </a:bodyPr>
          <a:lstStyle/>
          <a:p>
            <a:r>
              <a:rPr lang="en-GB" sz="2400" dirty="0" smtClean="0">
                <a:solidFill>
                  <a:srgbClr val="E85E12"/>
                </a:solidFill>
              </a:rPr>
              <a:t>#</a:t>
            </a:r>
            <a:r>
              <a:rPr lang="en-GB" sz="2400" dirty="0" err="1" smtClean="0">
                <a:solidFill>
                  <a:srgbClr val="E85E12"/>
                </a:solidFill>
              </a:rPr>
              <a:t>digitalstudent</a:t>
            </a:r>
            <a:r>
              <a:rPr lang="en-GB" sz="2400" dirty="0"/>
              <a:t> </a:t>
            </a:r>
            <a:r>
              <a:rPr lang="en-GB" sz="2400" dirty="0" smtClean="0"/>
              <a:t>            </a:t>
            </a:r>
            <a:r>
              <a:rPr lang="en-GB" sz="2400" dirty="0" smtClean="0">
                <a:solidFill>
                  <a:srgbClr val="E85E12"/>
                </a:solidFill>
              </a:rPr>
              <a:t>http://digitalstudent.jiscinvolve.org</a:t>
            </a:r>
            <a:endParaRPr lang="en-GB" sz="2400" dirty="0">
              <a:solidFill>
                <a:srgbClr val="E85E12"/>
              </a:solidFill>
            </a:endParaRPr>
          </a:p>
        </p:txBody>
      </p:sp>
    </p:spTree>
    <p:extLst>
      <p:ext uri="{BB962C8B-B14F-4D97-AF65-F5344CB8AC3E}">
        <p14:creationId xmlns:p14="http://schemas.microsoft.com/office/powerpoint/2010/main" val="4071430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majority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7585713"/>
              </p:ext>
            </p:extLst>
          </p:nvPr>
        </p:nvGraphicFramePr>
        <p:xfrm>
          <a:off x="3595990" y="84567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10</a:t>
            </a:fld>
            <a:endParaRPr lang="en-GB"/>
          </a:p>
        </p:txBody>
      </p:sp>
      <p:sp>
        <p:nvSpPr>
          <p:cNvPr id="4" name="TextBox 3"/>
          <p:cNvSpPr txBox="1"/>
          <p:nvPr/>
        </p:nvSpPr>
        <p:spPr>
          <a:xfrm>
            <a:off x="272394" y="824658"/>
            <a:ext cx="3323596" cy="2862323"/>
          </a:xfrm>
          <a:prstGeom prst="rect">
            <a:avLst/>
          </a:prstGeom>
          <a:noFill/>
        </p:spPr>
        <p:txBody>
          <a:bodyPr wrap="square" rtlCol="0">
            <a:spAutoFit/>
          </a:bodyPr>
          <a:lstStyle/>
          <a:p>
            <a:pPr lvl="0"/>
            <a:r>
              <a:rPr lang="en-GB" dirty="0"/>
              <a:t>C</a:t>
            </a:r>
            <a:r>
              <a:rPr lang="en-GB" dirty="0" smtClean="0"/>
              <a:t>ourses </a:t>
            </a:r>
            <a:r>
              <a:rPr lang="en-GB" dirty="0"/>
              <a:t>rated </a:t>
            </a:r>
            <a:r>
              <a:rPr lang="en-GB" dirty="0" smtClean="0"/>
              <a:t>by Ofsted as </a:t>
            </a:r>
            <a:r>
              <a:rPr lang="en-GB" dirty="0"/>
              <a:t>‘good’ or ‘outstanding’ typically reported the successful and ‘creative’ or ‘imaginative’ use of both mobile technologies and social media in order to stimulate and support students’ </a:t>
            </a:r>
            <a:r>
              <a:rPr lang="en-GB" dirty="0" smtClean="0"/>
              <a:t>learning (Judges, 2013</a:t>
            </a:r>
            <a:r>
              <a:rPr lang="en-US" dirty="0" smtClean="0"/>
              <a:t>)</a:t>
            </a:r>
          </a:p>
          <a:p>
            <a:pPr lvl="0"/>
            <a:endParaRPr lang="en-US" dirty="0"/>
          </a:p>
          <a:p>
            <a:pPr lvl="0"/>
            <a:endParaRPr lang="en-GB" dirty="0" smtClean="0"/>
          </a:p>
        </p:txBody>
      </p:sp>
      <p:sp>
        <p:nvSpPr>
          <p:cNvPr id="7" name="TextBox 6"/>
          <p:cNvSpPr txBox="1"/>
          <p:nvPr/>
        </p:nvSpPr>
        <p:spPr>
          <a:xfrm>
            <a:off x="5951033" y="686324"/>
            <a:ext cx="2958967" cy="923330"/>
          </a:xfrm>
          <a:prstGeom prst="rect">
            <a:avLst/>
          </a:prstGeom>
          <a:noFill/>
        </p:spPr>
        <p:txBody>
          <a:bodyPr wrap="square" rtlCol="0">
            <a:spAutoFit/>
          </a:bodyPr>
          <a:lstStyle/>
          <a:p>
            <a:pPr lvl="0"/>
            <a:endParaRPr lang="en-GB" dirty="0"/>
          </a:p>
          <a:p>
            <a:pPr lvl="0"/>
            <a:endParaRPr lang="en-GB" dirty="0"/>
          </a:p>
          <a:p>
            <a:endParaRPr lang="en-US" dirty="0"/>
          </a:p>
        </p:txBody>
      </p:sp>
      <p:sp>
        <p:nvSpPr>
          <p:cNvPr id="12" name="Rectangle 11"/>
          <p:cNvSpPr/>
          <p:nvPr/>
        </p:nvSpPr>
        <p:spPr>
          <a:xfrm>
            <a:off x="6526309" y="2671318"/>
            <a:ext cx="2383692" cy="2031325"/>
          </a:xfrm>
          <a:prstGeom prst="rect">
            <a:avLst/>
          </a:prstGeom>
        </p:spPr>
        <p:txBody>
          <a:bodyPr wrap="square">
            <a:spAutoFit/>
          </a:bodyPr>
          <a:lstStyle/>
          <a:p>
            <a:pPr lvl="0"/>
            <a:r>
              <a:rPr lang="en-GB" dirty="0"/>
              <a:t>Technologies used for homework in order to research (Google and </a:t>
            </a:r>
            <a:r>
              <a:rPr lang="en-GB" dirty="0" err="1"/>
              <a:t>wikipedia</a:t>
            </a:r>
            <a:r>
              <a:rPr lang="en-GB" dirty="0"/>
              <a:t>) and improve appearance and content of work (Davies et al, 2010)</a:t>
            </a:r>
          </a:p>
        </p:txBody>
      </p:sp>
    </p:spTree>
    <p:extLst>
      <p:ext uri="{BB962C8B-B14F-4D97-AF65-F5344CB8AC3E}">
        <p14:creationId xmlns:p14="http://schemas.microsoft.com/office/powerpoint/2010/main" val="2559230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At the other end of the scale</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7236795"/>
              </p:ext>
            </p:extLst>
          </p:nvPr>
        </p:nvGraphicFramePr>
        <p:xfrm>
          <a:off x="5692092" y="78060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11</a:t>
            </a:fld>
            <a:endParaRPr lang="en-GB"/>
          </a:p>
        </p:txBody>
      </p:sp>
      <p:sp>
        <p:nvSpPr>
          <p:cNvPr id="4" name="TextBox 3"/>
          <p:cNvSpPr txBox="1"/>
          <p:nvPr/>
        </p:nvSpPr>
        <p:spPr>
          <a:xfrm>
            <a:off x="405322" y="648683"/>
            <a:ext cx="4909692" cy="3970318"/>
          </a:xfrm>
          <a:prstGeom prst="rect">
            <a:avLst/>
          </a:prstGeom>
          <a:noFill/>
        </p:spPr>
        <p:txBody>
          <a:bodyPr wrap="square" rtlCol="0">
            <a:spAutoFit/>
          </a:bodyPr>
          <a:lstStyle/>
          <a:p>
            <a:pPr algn="r"/>
            <a:r>
              <a:rPr lang="en-US" dirty="0" smtClean="0"/>
              <a:t>Digital literacy practices developed in personal context have a high degree of purposefulness and ownership which are not apparent in the tasks learners are asked to complete in college (</a:t>
            </a:r>
            <a:r>
              <a:rPr lang="en-US" dirty="0" err="1" smtClean="0"/>
              <a:t>Mannion</a:t>
            </a:r>
            <a:r>
              <a:rPr lang="en-US" dirty="0" smtClean="0"/>
              <a:t> et al, 2009)</a:t>
            </a:r>
          </a:p>
          <a:p>
            <a:pPr algn="r"/>
            <a:endParaRPr lang="en-US" dirty="0"/>
          </a:p>
          <a:p>
            <a:pPr algn="r"/>
            <a:r>
              <a:rPr lang="en-US" dirty="0" smtClean="0"/>
              <a:t>Some learners </a:t>
            </a:r>
            <a:r>
              <a:rPr lang="en-US" dirty="0" err="1" smtClean="0"/>
              <a:t>mobilise</a:t>
            </a:r>
            <a:r>
              <a:rPr lang="en-US" dirty="0" smtClean="0"/>
              <a:t> their personal digital literacy practices between the contexts of home, college and work (Bhatt, 2012)</a:t>
            </a:r>
          </a:p>
          <a:p>
            <a:pPr algn="r"/>
            <a:endParaRPr lang="en-US" dirty="0"/>
          </a:p>
          <a:p>
            <a:pPr algn="r"/>
            <a:r>
              <a:rPr lang="en-GB" dirty="0"/>
              <a:t>Young people in general are enthusiastic and confident technology users but only a minority of students had developed self-directed approaches to their formal learning. </a:t>
            </a:r>
            <a:r>
              <a:rPr lang="en-GB" dirty="0" smtClean="0"/>
              <a:t>(Davies 2010)</a:t>
            </a:r>
            <a:endParaRPr lang="en-US" dirty="0" smtClean="0"/>
          </a:p>
        </p:txBody>
      </p:sp>
    </p:spTree>
    <p:extLst>
      <p:ext uri="{BB962C8B-B14F-4D97-AF65-F5344CB8AC3E}">
        <p14:creationId xmlns:p14="http://schemas.microsoft.com/office/powerpoint/2010/main" val="1055633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Overview</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75442666"/>
              </p:ext>
            </p:extLst>
          </p:nvPr>
        </p:nvGraphicFramePr>
        <p:xfrm>
          <a:off x="1778122" y="912689"/>
          <a:ext cx="2555627"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a:xfrm>
            <a:off x="7830000" y="4716000"/>
            <a:ext cx="720000" cy="180000"/>
          </a:xfrm>
        </p:spPr>
        <p:txBody>
          <a:bodyPr/>
          <a:lstStyle/>
          <a:p>
            <a:fld id="{F0A55F06-C352-544E-8237-6F33909C7E7A}" type="slidenum">
              <a:rPr lang="en-GB" smtClean="0"/>
              <a:pPr/>
              <a:t>12</a:t>
            </a:fld>
            <a:endParaRPr lang="en-GB"/>
          </a:p>
        </p:txBody>
      </p:sp>
      <p:graphicFrame>
        <p:nvGraphicFramePr>
          <p:cNvPr id="8" name="Content Placeholder 1"/>
          <p:cNvGraphicFramePr>
            <a:graphicFrameLocks/>
          </p:cNvGraphicFramePr>
          <p:nvPr>
            <p:extLst>
              <p:ext uri="{D42A27DB-BD31-4B8C-83A1-F6EECF244321}">
                <p14:modId xmlns:p14="http://schemas.microsoft.com/office/powerpoint/2010/main" val="740947976"/>
              </p:ext>
            </p:extLst>
          </p:nvPr>
        </p:nvGraphicFramePr>
        <p:xfrm>
          <a:off x="3893177" y="900929"/>
          <a:ext cx="2819982" cy="3870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1"/>
          <p:cNvGraphicFramePr>
            <a:graphicFrameLocks/>
          </p:cNvGraphicFramePr>
          <p:nvPr>
            <p:extLst>
              <p:ext uri="{D42A27DB-BD31-4B8C-83A1-F6EECF244321}">
                <p14:modId xmlns:p14="http://schemas.microsoft.com/office/powerpoint/2010/main" val="2693409828"/>
              </p:ext>
            </p:extLst>
          </p:nvPr>
        </p:nvGraphicFramePr>
        <p:xfrm>
          <a:off x="6173734" y="888353"/>
          <a:ext cx="2970266" cy="387032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p:cNvSpPr txBox="1"/>
          <p:nvPr/>
        </p:nvSpPr>
        <p:spPr>
          <a:xfrm>
            <a:off x="249577" y="1031215"/>
            <a:ext cx="1530726" cy="707886"/>
          </a:xfrm>
          <a:prstGeom prst="rect">
            <a:avLst/>
          </a:prstGeom>
          <a:noFill/>
        </p:spPr>
        <p:txBody>
          <a:bodyPr wrap="square" rtlCol="0">
            <a:spAutoFit/>
          </a:bodyPr>
          <a:lstStyle/>
          <a:p>
            <a:r>
              <a:rPr lang="en-US" sz="2000" b="1" dirty="0" smtClean="0"/>
              <a:t>FE learners who are:</a:t>
            </a:r>
            <a:endParaRPr lang="en-US" sz="2000" b="1" dirty="0"/>
          </a:p>
        </p:txBody>
      </p:sp>
      <p:sp>
        <p:nvSpPr>
          <p:cNvPr id="10" name="TextBox 9"/>
          <p:cNvSpPr txBox="1"/>
          <p:nvPr/>
        </p:nvSpPr>
        <p:spPr>
          <a:xfrm>
            <a:off x="188601" y="2392380"/>
            <a:ext cx="1986792" cy="1015663"/>
          </a:xfrm>
          <a:prstGeom prst="rect">
            <a:avLst/>
          </a:prstGeom>
          <a:noFill/>
        </p:spPr>
        <p:txBody>
          <a:bodyPr wrap="square" rtlCol="0">
            <a:spAutoFit/>
          </a:bodyPr>
          <a:lstStyle/>
          <a:p>
            <a:r>
              <a:rPr lang="en-US" sz="2000" b="1" dirty="0" smtClean="0"/>
              <a:t>Experience </a:t>
            </a:r>
          </a:p>
          <a:p>
            <a:r>
              <a:rPr lang="en-US" sz="2000" b="1" dirty="0" smtClean="0"/>
              <a:t>the digital environment as:</a:t>
            </a:r>
            <a:endParaRPr lang="en-US" sz="2000" b="1" dirty="0"/>
          </a:p>
        </p:txBody>
      </p:sp>
      <p:sp>
        <p:nvSpPr>
          <p:cNvPr id="11" name="TextBox 10"/>
          <p:cNvSpPr txBox="1"/>
          <p:nvPr/>
        </p:nvSpPr>
        <p:spPr>
          <a:xfrm>
            <a:off x="249577" y="3847108"/>
            <a:ext cx="1825177" cy="707886"/>
          </a:xfrm>
          <a:prstGeom prst="rect">
            <a:avLst/>
          </a:prstGeom>
          <a:noFill/>
        </p:spPr>
        <p:txBody>
          <a:bodyPr wrap="square" rtlCol="0">
            <a:spAutoFit/>
          </a:bodyPr>
          <a:lstStyle/>
          <a:p>
            <a:r>
              <a:rPr lang="en-US" sz="2000" b="1" dirty="0" smtClean="0"/>
              <a:t>Are supported best where:</a:t>
            </a:r>
            <a:endParaRPr lang="en-US" sz="2000" b="1" dirty="0"/>
          </a:p>
        </p:txBody>
      </p:sp>
    </p:spTree>
    <p:extLst>
      <p:ext uri="{BB962C8B-B14F-4D97-AF65-F5344CB8AC3E}">
        <p14:creationId xmlns:p14="http://schemas.microsoft.com/office/powerpoint/2010/main" val="120469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Activity</a:t>
            </a:r>
            <a:endParaRPr lang="en-GB" dirty="0"/>
          </a:p>
        </p:txBody>
      </p:sp>
      <p:sp>
        <p:nvSpPr>
          <p:cNvPr id="7" name="Content Placeholder 6"/>
          <p:cNvSpPr>
            <a:spLocks noGrp="1"/>
          </p:cNvSpPr>
          <p:nvPr>
            <p:ph idx="1"/>
          </p:nvPr>
        </p:nvSpPr>
        <p:spPr>
          <a:xfrm>
            <a:off x="1605351" y="772464"/>
            <a:ext cx="2624006" cy="573075"/>
          </a:xfrm>
        </p:spPr>
        <p:txBody>
          <a:bodyPr>
            <a:normAutofit fontScale="92500" lnSpcReduction="10000"/>
          </a:bodyPr>
          <a:lstStyle/>
          <a:p>
            <a:pPr marL="288000" lvl="1" indent="0">
              <a:buNone/>
            </a:pPr>
            <a:r>
              <a:rPr lang="en-GB" sz="2400" dirty="0" smtClean="0"/>
              <a:t>are </a:t>
            </a:r>
            <a:r>
              <a:rPr lang="en-GB" sz="2400" b="1" dirty="0" smtClean="0"/>
              <a:t>challenged when . . .</a:t>
            </a:r>
          </a:p>
          <a:p>
            <a:pPr marL="288000" lvl="1" indent="0">
              <a:buNone/>
            </a:pPr>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3"/>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13</a:t>
            </a:fld>
            <a:endParaRPr lang="en-GB"/>
          </a:p>
        </p:txBody>
      </p:sp>
      <p:pic>
        <p:nvPicPr>
          <p:cNvPr id="8" name="Picture 7" descr="200387759-0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067878"/>
            <a:ext cx="1064347" cy="2828122"/>
          </a:xfrm>
          <a:prstGeom prst="rect">
            <a:avLst/>
          </a:prstGeom>
        </p:spPr>
      </p:pic>
      <p:pic>
        <p:nvPicPr>
          <p:cNvPr id="9" name="Picture 8" descr="200387787-0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2561" y="1911742"/>
            <a:ext cx="1411439" cy="2984258"/>
          </a:xfrm>
          <a:prstGeom prst="rect">
            <a:avLst/>
          </a:prstGeom>
        </p:spPr>
      </p:pic>
      <p:sp>
        <p:nvSpPr>
          <p:cNvPr id="10" name="Content Placeholder 6"/>
          <p:cNvSpPr txBox="1">
            <a:spLocks/>
          </p:cNvSpPr>
          <p:nvPr/>
        </p:nvSpPr>
        <p:spPr>
          <a:xfrm>
            <a:off x="4519250" y="772079"/>
            <a:ext cx="2450557" cy="573460"/>
          </a:xfrm>
          <a:prstGeom prst="rect">
            <a:avLst/>
          </a:prstGeom>
        </p:spPr>
        <p:txBody>
          <a:bodyPr vert="horz" lIns="0" tIns="0" rIns="0" bIns="0" rtlCol="0">
            <a:normAutofit fontScale="92500" lnSpcReduction="10000"/>
          </a:bodyPr>
          <a:lst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000" lvl="1" indent="0">
              <a:buNone/>
            </a:pPr>
            <a:r>
              <a:rPr lang="en-GB" sz="2400" dirty="0" smtClean="0"/>
              <a:t>are </a:t>
            </a:r>
            <a:r>
              <a:rPr lang="en-GB" sz="2400" b="1" dirty="0" smtClean="0"/>
              <a:t>supported when . . .</a:t>
            </a:r>
            <a:endParaRPr lang="en-GB" sz="2400" dirty="0" smtClean="0"/>
          </a:p>
          <a:p>
            <a:pPr lvl="1"/>
            <a:endParaRPr lang="en-GB" sz="2400" dirty="0"/>
          </a:p>
        </p:txBody>
      </p:sp>
      <p:cxnSp>
        <p:nvCxnSpPr>
          <p:cNvPr id="11" name="Straight Connector 10"/>
          <p:cNvCxnSpPr/>
          <p:nvPr/>
        </p:nvCxnSpPr>
        <p:spPr>
          <a:xfrm flipV="1">
            <a:off x="1404001" y="1486717"/>
            <a:ext cx="556580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29357" y="712385"/>
            <a:ext cx="0" cy="39645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726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4001" y="-125448"/>
            <a:ext cx="7506000" cy="60617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Research questions</a:t>
            </a:r>
            <a:endParaRPr lang="en-GB" dirty="0"/>
          </a:p>
        </p:txBody>
      </p:sp>
      <p:sp>
        <p:nvSpPr>
          <p:cNvPr id="7" name="Content Placeholder 6"/>
          <p:cNvSpPr>
            <a:spLocks noGrp="1"/>
          </p:cNvSpPr>
          <p:nvPr>
            <p:ph idx="1"/>
          </p:nvPr>
        </p:nvSpPr>
        <p:spPr>
          <a:xfrm>
            <a:off x="234000" y="900000"/>
            <a:ext cx="8075164" cy="3870000"/>
          </a:xfrm>
        </p:spPr>
        <p:txBody>
          <a:bodyPr>
            <a:normAutofit fontScale="32500" lnSpcReduction="20000"/>
          </a:bodyPr>
          <a:lstStyle/>
          <a:p>
            <a:pPr marL="1371600" indent="-1371600" fontAlgn="base">
              <a:buFont typeface="+mj-lt"/>
              <a:buAutoNum type="arabicPeriod"/>
            </a:pPr>
            <a:r>
              <a:rPr lang="en-GB" sz="9600" dirty="0" smtClean="0"/>
              <a:t>What </a:t>
            </a:r>
            <a:r>
              <a:rPr lang="en-GB" sz="9600" dirty="0"/>
              <a:t>technology </a:t>
            </a:r>
            <a:r>
              <a:rPr lang="en-GB" sz="9600" dirty="0" smtClean="0"/>
              <a:t>do learners </a:t>
            </a:r>
            <a:r>
              <a:rPr lang="en-GB" sz="9600" dirty="0"/>
              <a:t>own and have access to when they enter </a:t>
            </a:r>
            <a:r>
              <a:rPr lang="en-GB" sz="9600" dirty="0" smtClean="0"/>
              <a:t>FE?</a:t>
            </a:r>
            <a:endParaRPr lang="en-GB" sz="9600" dirty="0"/>
          </a:p>
          <a:p>
            <a:pPr marL="1371600" indent="-1371600" fontAlgn="base">
              <a:buFont typeface="+mj-lt"/>
              <a:buAutoNum type="arabicPeriod"/>
            </a:pPr>
            <a:r>
              <a:rPr lang="en-GB" sz="9600" dirty="0"/>
              <a:t>W</a:t>
            </a:r>
            <a:r>
              <a:rPr lang="en-GB" sz="9600" dirty="0" smtClean="0"/>
              <a:t>hat technology do </a:t>
            </a:r>
            <a:r>
              <a:rPr lang="en-GB" sz="9600" dirty="0"/>
              <a:t>learners expect to be provided with by their </a:t>
            </a:r>
            <a:r>
              <a:rPr lang="en-GB" sz="9600" dirty="0" smtClean="0"/>
              <a:t>college?</a:t>
            </a:r>
            <a:endParaRPr lang="en-GB" sz="9600" dirty="0"/>
          </a:p>
          <a:p>
            <a:pPr marL="1371600" indent="-1371600" fontAlgn="base">
              <a:buFont typeface="+mj-lt"/>
              <a:buAutoNum type="arabicPeriod"/>
            </a:pPr>
            <a:r>
              <a:rPr lang="en-GB" sz="9600" dirty="0" smtClean="0"/>
              <a:t>How do learners </a:t>
            </a:r>
            <a:r>
              <a:rPr lang="en-GB" sz="9600" dirty="0"/>
              <a:t>make use of </a:t>
            </a:r>
            <a:r>
              <a:rPr lang="en-GB" sz="9600" dirty="0" smtClean="0"/>
              <a:t>the technology and </a:t>
            </a:r>
            <a:r>
              <a:rPr lang="en-GB" sz="9600" dirty="0"/>
              <a:t>digital environments they are provided </a:t>
            </a:r>
            <a:r>
              <a:rPr lang="en-GB" sz="9600" dirty="0" smtClean="0"/>
              <a:t>with?</a:t>
            </a:r>
            <a:endParaRPr lang="en-GB" sz="9600" dirty="0"/>
          </a:p>
          <a:p>
            <a:pPr marL="1371600" indent="-1371600">
              <a:buFont typeface="+mj-lt"/>
              <a:buAutoNum type="arabicPeriod"/>
            </a:pPr>
            <a:r>
              <a:rPr lang="en-GB" sz="9600" dirty="0" smtClean="0"/>
              <a:t>How are learners</a:t>
            </a:r>
            <a:r>
              <a:rPr lang="en-GB" sz="9600" dirty="0"/>
              <a:t>’ expectations of technology use </a:t>
            </a:r>
            <a:r>
              <a:rPr lang="en-GB" sz="9600" dirty="0" smtClean="0"/>
              <a:t>formed </a:t>
            </a:r>
            <a:r>
              <a:rPr lang="en-GB" sz="9600" dirty="0"/>
              <a:t>and change during time spent in </a:t>
            </a:r>
            <a:r>
              <a:rPr lang="en-GB" sz="9600" dirty="0" smtClean="0"/>
              <a:t>FE</a:t>
            </a:r>
            <a:r>
              <a:rPr lang="en-GB" sz="7200" dirty="0" smtClean="0"/>
              <a:t>?</a:t>
            </a:r>
          </a:p>
        </p:txBody>
      </p:sp>
      <p:sp>
        <p:nvSpPr>
          <p:cNvPr id="5" name="Footer Placeholder 4"/>
          <p:cNvSpPr>
            <a:spLocks noGrp="1"/>
          </p:cNvSpPr>
          <p:nvPr>
            <p:ph type="ftr" sz="quarter" idx="11"/>
          </p:nvPr>
        </p:nvSpPr>
        <p:spPr/>
        <p:txBody>
          <a:bodyPr/>
          <a:lstStyle/>
          <a:p>
            <a:r>
              <a:rPr lang="en-GB" dirty="0"/>
              <a:t>Jisc Digital Student </a:t>
            </a:r>
            <a:r>
              <a:rPr lang="en-GB" dirty="0">
                <a:hlinkClick r:id="rId3"/>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2</a:t>
            </a:fld>
            <a:endParaRPr lang="en-GB" dirty="0" smtClean="0"/>
          </a:p>
          <a:p>
            <a:endParaRPr lang="en-GB" dirty="0"/>
          </a:p>
        </p:txBody>
      </p:sp>
    </p:spTree>
    <p:extLst>
      <p:ext uri="{BB962C8B-B14F-4D97-AF65-F5344CB8AC3E}">
        <p14:creationId xmlns:p14="http://schemas.microsoft.com/office/powerpoint/2010/main" val="459867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996" y="503203"/>
            <a:ext cx="5103424" cy="4267350"/>
          </a:xfrm>
        </p:spPr>
        <p:txBody>
          <a:bodyPr>
            <a:normAutofit fontScale="92500" lnSpcReduction="20000"/>
          </a:bodyPr>
          <a:lstStyle/>
          <a:p>
            <a:pPr marL="0" indent="0">
              <a:buNone/>
            </a:pPr>
            <a:endParaRPr lang="en-GB" sz="3300" dirty="0" smtClean="0"/>
          </a:p>
          <a:p>
            <a:r>
              <a:rPr lang="en-GB" sz="3300" dirty="0" smtClean="0"/>
              <a:t>Databases</a:t>
            </a:r>
          </a:p>
          <a:p>
            <a:r>
              <a:rPr lang="en-GB" sz="3300" dirty="0" smtClean="0"/>
              <a:t>Abstracts </a:t>
            </a:r>
            <a:r>
              <a:rPr lang="en-GB" sz="3300" dirty="0"/>
              <a:t>and proceedings of </a:t>
            </a:r>
            <a:r>
              <a:rPr lang="en-GB" sz="3300" dirty="0" smtClean="0"/>
              <a:t>conferences</a:t>
            </a:r>
          </a:p>
          <a:p>
            <a:r>
              <a:rPr lang="en-GB" sz="3300" dirty="0" smtClean="0"/>
              <a:t>Journals</a:t>
            </a:r>
            <a:endParaRPr lang="en-GB" dirty="0" smtClean="0"/>
          </a:p>
          <a:p>
            <a:r>
              <a:rPr lang="en-GB" sz="3300" dirty="0"/>
              <a:t>Websites of </a:t>
            </a:r>
            <a:r>
              <a:rPr lang="en-GB" sz="3300" dirty="0" smtClean="0"/>
              <a:t>organisations</a:t>
            </a:r>
          </a:p>
          <a:p>
            <a:r>
              <a:rPr lang="en-GB" sz="3300" dirty="0" smtClean="0"/>
              <a:t>Collections of case studies</a:t>
            </a:r>
          </a:p>
          <a:p>
            <a:r>
              <a:rPr lang="en-GB" sz="3300" dirty="0" smtClean="0"/>
              <a:t>Ofsted reports</a:t>
            </a:r>
          </a:p>
          <a:p>
            <a:r>
              <a:rPr lang="en-GB" sz="3300" dirty="0" smtClean="0"/>
              <a:t>Institutional documents</a:t>
            </a:r>
            <a:endParaRPr lang="en-GB" dirty="0"/>
          </a:p>
        </p:txBody>
      </p:sp>
      <p:sp>
        <p:nvSpPr>
          <p:cNvPr id="5" name="Footer Placeholder 4"/>
          <p:cNvSpPr>
            <a:spLocks noGrp="1"/>
          </p:cNvSpPr>
          <p:nvPr>
            <p:ph type="ftr" sz="quarter" idx="11"/>
          </p:nvPr>
        </p:nvSpPr>
        <p:spPr/>
        <p:txBody>
          <a:bodyPr/>
          <a:lstStyle/>
          <a:p>
            <a:r>
              <a:rPr lang="nn-NO" dirty="0"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3</a:t>
            </a:fld>
            <a:endParaRPr lang="en-GB"/>
          </a:p>
        </p:txBody>
      </p:sp>
      <p:pic>
        <p:nvPicPr>
          <p:cNvPr id="7" name="Picture 2" descr="C:\Users\p0076915.BROOKESMIS\Desktop\keep calm and literature 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05" y="1404114"/>
            <a:ext cx="2132887" cy="2628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Desk review (2006-2014)</a:t>
            </a:r>
            <a:endParaRPr lang="en-US" dirty="0"/>
          </a:p>
        </p:txBody>
      </p:sp>
    </p:spTree>
    <p:extLst>
      <p:ext uri="{BB962C8B-B14F-4D97-AF65-F5344CB8AC3E}">
        <p14:creationId xmlns:p14="http://schemas.microsoft.com/office/powerpoint/2010/main" val="267621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did we find?</a:t>
            </a:r>
            <a:endParaRPr lang="en-GB" dirty="0"/>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4</a:t>
            </a:fld>
            <a:endParaRPr lang="en-GB"/>
          </a:p>
        </p:txBody>
      </p:sp>
      <p:sp>
        <p:nvSpPr>
          <p:cNvPr id="10" name="Content Placeholder 3"/>
          <p:cNvSpPr>
            <a:spLocks noGrp="1"/>
          </p:cNvSpPr>
          <p:nvPr>
            <p:ph sz="half" idx="2"/>
          </p:nvPr>
        </p:nvSpPr>
        <p:spPr>
          <a:xfrm>
            <a:off x="707801" y="762234"/>
            <a:ext cx="6880190" cy="4016021"/>
          </a:xfrm>
        </p:spPr>
        <p:txBody>
          <a:bodyPr>
            <a:normAutofit/>
          </a:bodyPr>
          <a:lstStyle/>
          <a:p>
            <a:r>
              <a:rPr lang="en-GB" sz="3600" dirty="0" smtClean="0"/>
              <a:t> 23 sector organisation reports</a:t>
            </a:r>
            <a:endParaRPr lang="en-GB" sz="3600" dirty="0"/>
          </a:p>
          <a:p>
            <a:r>
              <a:rPr lang="en-GB" sz="3600" dirty="0" smtClean="0"/>
              <a:t> 7 </a:t>
            </a:r>
            <a:r>
              <a:rPr lang="en-GB" sz="3600" dirty="0"/>
              <a:t>unpublished institutional reports</a:t>
            </a:r>
          </a:p>
          <a:p>
            <a:r>
              <a:rPr lang="en-GB" sz="3600" dirty="0" smtClean="0"/>
              <a:t> 8 peer reviewed articles</a:t>
            </a:r>
          </a:p>
          <a:p>
            <a:r>
              <a:rPr lang="en-GB" sz="3600" dirty="0" smtClean="0"/>
              <a:t> 25 case studies</a:t>
            </a:r>
          </a:p>
          <a:p>
            <a:endParaRPr lang="en-GB" sz="3600" dirty="0"/>
          </a:p>
          <a:p>
            <a:pPr marL="0" indent="0">
              <a:buNone/>
            </a:pPr>
            <a:r>
              <a:rPr lang="en-GB" sz="3600" dirty="0" smtClean="0"/>
              <a:t>Bibliography available</a:t>
            </a:r>
          </a:p>
        </p:txBody>
      </p:sp>
      <p:pic>
        <p:nvPicPr>
          <p:cNvPr id="11" name="Picture 2" descr="C:\Users\p0076915.BROOKESMIS\Desktop\literature-review-template-for-we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8750" y="2681942"/>
            <a:ext cx="23812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0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Difficulties</a:t>
            </a:r>
            <a:endParaRPr lang="en-GB" dirty="0"/>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5</a:t>
            </a:fld>
            <a:endParaRPr lang="en-GB"/>
          </a:p>
        </p:txBody>
      </p:sp>
      <p:sp>
        <p:nvSpPr>
          <p:cNvPr id="10" name="Content Placeholder 3"/>
          <p:cNvSpPr>
            <a:spLocks noGrp="1"/>
          </p:cNvSpPr>
          <p:nvPr>
            <p:ph sz="half" idx="2"/>
          </p:nvPr>
        </p:nvSpPr>
        <p:spPr>
          <a:xfrm>
            <a:off x="707801" y="762234"/>
            <a:ext cx="7798714" cy="4016021"/>
          </a:xfrm>
        </p:spPr>
        <p:txBody>
          <a:bodyPr>
            <a:normAutofit/>
          </a:bodyPr>
          <a:lstStyle/>
          <a:p>
            <a:r>
              <a:rPr lang="en-GB" sz="3200" dirty="0" smtClean="0"/>
              <a:t> </a:t>
            </a:r>
            <a:r>
              <a:rPr lang="en-GB" sz="3200" dirty="0"/>
              <a:t>National projects, surveys and collections ceased after 2008-</a:t>
            </a:r>
            <a:r>
              <a:rPr lang="en-GB" sz="3200" dirty="0" smtClean="0"/>
              <a:t>9</a:t>
            </a:r>
          </a:p>
          <a:p>
            <a:r>
              <a:rPr lang="en-GB" sz="3200" dirty="0" smtClean="0"/>
              <a:t> Little </a:t>
            </a:r>
            <a:r>
              <a:rPr lang="en-GB" sz="3200" dirty="0"/>
              <a:t>quality research </a:t>
            </a:r>
            <a:r>
              <a:rPr lang="en-GB" sz="3200" dirty="0" smtClean="0"/>
              <a:t>in the sector</a:t>
            </a:r>
          </a:p>
          <a:p>
            <a:r>
              <a:rPr lang="en-GB" sz="3200" dirty="0" smtClean="0"/>
              <a:t> Reports of practice from a teacher’s perspective</a:t>
            </a:r>
          </a:p>
          <a:p>
            <a:r>
              <a:rPr lang="en-GB" sz="3200" dirty="0" smtClean="0"/>
              <a:t> Collections not tagged for learner experience</a:t>
            </a:r>
          </a:p>
          <a:p>
            <a:endParaRPr lang="en-GB" sz="3200" dirty="0"/>
          </a:p>
        </p:txBody>
      </p:sp>
    </p:spTree>
    <p:extLst>
      <p:ext uri="{BB962C8B-B14F-4D97-AF65-F5344CB8AC3E}">
        <p14:creationId xmlns:p14="http://schemas.microsoft.com/office/powerpoint/2010/main" val="538370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01" y="2"/>
            <a:ext cx="7294937" cy="468000"/>
          </a:xfrm>
        </p:spPr>
        <p:txBody>
          <a:bodyPr/>
          <a:lstStyle/>
          <a:p>
            <a:r>
              <a:rPr lang="en-GB" dirty="0" smtClean="0"/>
              <a:t>Nice surprises</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6</a:t>
            </a:fld>
            <a:endParaRPr lang="en-GB"/>
          </a:p>
        </p:txBody>
      </p:sp>
      <p:sp>
        <p:nvSpPr>
          <p:cNvPr id="7" name="Content Placeholder 5"/>
          <p:cNvSpPr>
            <a:spLocks noGrp="1"/>
          </p:cNvSpPr>
          <p:nvPr>
            <p:ph idx="1"/>
          </p:nvPr>
        </p:nvSpPr>
        <p:spPr>
          <a:xfrm>
            <a:off x="990000" y="814656"/>
            <a:ext cx="7164000" cy="3607499"/>
          </a:xfrm>
        </p:spPr>
        <p:txBody>
          <a:bodyPr>
            <a:normAutofit/>
          </a:bodyPr>
          <a:lstStyle/>
          <a:p>
            <a:pPr marL="0" indent="0" algn="just">
              <a:buNone/>
            </a:pPr>
            <a:r>
              <a:rPr lang="en-GB" dirty="0" smtClean="0"/>
              <a:t>But, some good finds:</a:t>
            </a:r>
          </a:p>
          <a:p>
            <a:pPr algn="just"/>
            <a:r>
              <a:rPr lang="en-GB" dirty="0" smtClean="0"/>
              <a:t>Literacies </a:t>
            </a:r>
            <a:r>
              <a:rPr lang="en-GB" dirty="0"/>
              <a:t>for Learning in </a:t>
            </a:r>
            <a:r>
              <a:rPr lang="en-GB" dirty="0" smtClean="0"/>
              <a:t>FE project</a:t>
            </a:r>
          </a:p>
          <a:p>
            <a:pPr marL="0" indent="0" algn="just">
              <a:buNone/>
            </a:pPr>
            <a:r>
              <a:rPr lang="en-GB" dirty="0" smtClean="0"/>
              <a:t> </a:t>
            </a:r>
          </a:p>
          <a:p>
            <a:pPr marL="0" indent="0" algn="just">
              <a:buNone/>
            </a:pPr>
            <a:endParaRPr lang="en-GB" dirty="0" smtClean="0"/>
          </a:p>
          <a:p>
            <a:pPr algn="just"/>
            <a:r>
              <a:rPr lang="en-GB" dirty="0" smtClean="0"/>
              <a:t>The </a:t>
            </a:r>
            <a:r>
              <a:rPr lang="en-GB" dirty="0" err="1" smtClean="0"/>
              <a:t>MoLeNET</a:t>
            </a:r>
            <a:r>
              <a:rPr lang="en-GB" dirty="0" smtClean="0"/>
              <a:t> projects</a:t>
            </a:r>
          </a:p>
          <a:p>
            <a:r>
              <a:rPr lang="en-US" dirty="0"/>
              <a:t>Learner and their context, Chris Davies, University of Oxford for </a:t>
            </a:r>
            <a:r>
              <a:rPr lang="en-US" dirty="0" err="1"/>
              <a:t>Becta</a:t>
            </a:r>
            <a:r>
              <a:rPr lang="en-US" dirty="0"/>
              <a:t> (2008-10)</a:t>
            </a:r>
          </a:p>
          <a:p>
            <a:pPr algn="just"/>
            <a:endParaRPr lang="en-GB" dirty="0" smtClean="0"/>
          </a:p>
          <a:p>
            <a:pPr marL="0" indent="0" algn="just">
              <a:buNone/>
            </a:pPr>
            <a:endParaRPr lang="en-GB" dirty="0"/>
          </a:p>
        </p:txBody>
      </p:sp>
      <p:pic>
        <p:nvPicPr>
          <p:cNvPr id="3076" name="Picture 4" descr="C:\Users\p0076915.BROOKESMIS\Desktop\toplogo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2499" y="1934823"/>
            <a:ext cx="7081501" cy="6338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0076915.BROOKESMIS\Desktop\molenet 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99493" y="2767051"/>
            <a:ext cx="25146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7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3885" y="2"/>
            <a:ext cx="7816116" cy="468000"/>
          </a:xfrm>
        </p:spPr>
        <p:txBody>
          <a:bodyPr>
            <a:normAutofit/>
          </a:bodyPr>
          <a:lstStyle/>
          <a:p>
            <a:r>
              <a:rPr lang="en-GB" sz="2400" dirty="0" smtClean="0"/>
              <a:t>How do learners experience the digital environment in FE?</a:t>
            </a:r>
            <a:endParaRPr lang="en-GB" sz="2400" dirty="0"/>
          </a:p>
        </p:txBody>
      </p:sp>
      <p:pic>
        <p:nvPicPr>
          <p:cNvPr id="2" name="Content Placeholder 1"/>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83595" y="784672"/>
            <a:ext cx="4638520" cy="3870325"/>
          </a:xfrm>
        </p:spPr>
      </p:pic>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4"/>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7</a:t>
            </a:fld>
            <a:endParaRPr lang="en-GB"/>
          </a:p>
        </p:txBody>
      </p:sp>
      <p:sp>
        <p:nvSpPr>
          <p:cNvPr id="8" name="TextBox 7"/>
          <p:cNvSpPr txBox="1"/>
          <p:nvPr/>
        </p:nvSpPr>
        <p:spPr>
          <a:xfrm>
            <a:off x="205620" y="1402005"/>
            <a:ext cx="1827744" cy="2585323"/>
          </a:xfrm>
          <a:prstGeom prst="rect">
            <a:avLst/>
          </a:prstGeom>
          <a:noFill/>
        </p:spPr>
        <p:txBody>
          <a:bodyPr wrap="none" rtlCol="0">
            <a:spAutoFit/>
          </a:bodyPr>
          <a:lstStyle/>
          <a:p>
            <a:r>
              <a:rPr lang="en-US" dirty="0" smtClean="0"/>
              <a:t>Vocational</a:t>
            </a:r>
          </a:p>
          <a:p>
            <a:endParaRPr lang="en-US" dirty="0" smtClean="0"/>
          </a:p>
          <a:p>
            <a:r>
              <a:rPr lang="en-US" dirty="0" smtClean="0"/>
              <a:t>Higher education</a:t>
            </a:r>
          </a:p>
          <a:p>
            <a:endParaRPr lang="en-US" dirty="0"/>
          </a:p>
          <a:p>
            <a:r>
              <a:rPr lang="en-US" dirty="0" smtClean="0"/>
              <a:t>A levels</a:t>
            </a:r>
          </a:p>
          <a:p>
            <a:endParaRPr lang="en-US" dirty="0"/>
          </a:p>
          <a:p>
            <a:r>
              <a:rPr lang="en-US" dirty="0" smtClean="0"/>
              <a:t>Basic skills</a:t>
            </a:r>
          </a:p>
          <a:p>
            <a:endParaRPr lang="en-US" dirty="0"/>
          </a:p>
          <a:p>
            <a:r>
              <a:rPr lang="en-GB" dirty="0"/>
              <a:t>Apprenticeships</a:t>
            </a:r>
            <a:endParaRPr lang="en-US" dirty="0"/>
          </a:p>
        </p:txBody>
      </p:sp>
      <p:sp>
        <p:nvSpPr>
          <p:cNvPr id="9" name="TextBox 8"/>
          <p:cNvSpPr txBox="1"/>
          <p:nvPr/>
        </p:nvSpPr>
        <p:spPr>
          <a:xfrm>
            <a:off x="7069016" y="1041170"/>
            <a:ext cx="1840986" cy="3970318"/>
          </a:xfrm>
          <a:prstGeom prst="rect">
            <a:avLst/>
          </a:prstGeom>
          <a:noFill/>
        </p:spPr>
        <p:txBody>
          <a:bodyPr wrap="square" rtlCol="0">
            <a:spAutoFit/>
          </a:bodyPr>
          <a:lstStyle/>
          <a:p>
            <a:r>
              <a:rPr lang="en-US" dirty="0" smtClean="0"/>
              <a:t>Background</a:t>
            </a:r>
          </a:p>
          <a:p>
            <a:endParaRPr lang="en-US" dirty="0" smtClean="0"/>
          </a:p>
          <a:p>
            <a:r>
              <a:rPr lang="en-US" dirty="0" smtClean="0"/>
              <a:t>Prior educational/work experience</a:t>
            </a:r>
          </a:p>
          <a:p>
            <a:endParaRPr lang="en-US" dirty="0"/>
          </a:p>
          <a:p>
            <a:r>
              <a:rPr lang="en-US" dirty="0" smtClean="0"/>
              <a:t>Achievement</a:t>
            </a:r>
          </a:p>
          <a:p>
            <a:endParaRPr lang="en-US" dirty="0"/>
          </a:p>
          <a:p>
            <a:r>
              <a:rPr lang="en-US" dirty="0" smtClean="0"/>
              <a:t>14-90 years old</a:t>
            </a:r>
          </a:p>
          <a:p>
            <a:endParaRPr lang="en-US" dirty="0"/>
          </a:p>
          <a:p>
            <a:r>
              <a:rPr lang="en-US" dirty="0" smtClean="0"/>
              <a:t>Full/part-time</a:t>
            </a:r>
          </a:p>
          <a:p>
            <a:endParaRPr lang="en-US" dirty="0"/>
          </a:p>
          <a:p>
            <a:r>
              <a:rPr lang="en-US" dirty="0" smtClean="0"/>
              <a:t>Day release</a:t>
            </a:r>
          </a:p>
          <a:p>
            <a:endParaRPr lang="en-US" dirty="0"/>
          </a:p>
        </p:txBody>
      </p:sp>
    </p:spTree>
    <p:extLst>
      <p:ext uri="{BB962C8B-B14F-4D97-AF65-F5344CB8AC3E}">
        <p14:creationId xmlns:p14="http://schemas.microsoft.com/office/powerpoint/2010/main" val="3330025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Chris Davies, the Learner and their Context, </a:t>
            </a:r>
            <a:r>
              <a:rPr lang="en-GB" dirty="0" err="1" smtClean="0"/>
              <a:t>Becta</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3990464"/>
              </p:ext>
            </p:extLst>
          </p:nvPr>
        </p:nvGraphicFramePr>
        <p:xfrm>
          <a:off x="234000" y="900000"/>
          <a:ext cx="8676000" cy="38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8</a:t>
            </a:fld>
            <a:endParaRPr lang="en-GB"/>
          </a:p>
        </p:txBody>
      </p:sp>
      <p:pic>
        <p:nvPicPr>
          <p:cNvPr id="4" name="Picture 3" descr="72883965.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00767" y="1072154"/>
            <a:ext cx="2337567" cy="1431600"/>
          </a:xfrm>
          <a:prstGeom prst="rect">
            <a:avLst/>
          </a:prstGeom>
        </p:spPr>
      </p:pic>
      <p:pic>
        <p:nvPicPr>
          <p:cNvPr id="8" name="Picture 7" descr="j0309261.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24088" y="1172478"/>
            <a:ext cx="1479167" cy="895400"/>
          </a:xfrm>
          <a:prstGeom prst="rect">
            <a:avLst/>
          </a:prstGeom>
        </p:spPr>
      </p:pic>
      <p:pic>
        <p:nvPicPr>
          <p:cNvPr id="9" name="Picture 8" descr="j0308887.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8497" y="1120853"/>
            <a:ext cx="2081322" cy="1370203"/>
          </a:xfrm>
          <a:prstGeom prst="rect">
            <a:avLst/>
          </a:prstGeom>
        </p:spPr>
      </p:pic>
      <p:pic>
        <p:nvPicPr>
          <p:cNvPr id="10" name="Picture 9" descr="200387759-001.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16183" y="2159242"/>
            <a:ext cx="1064347" cy="2828122"/>
          </a:xfrm>
          <a:prstGeom prst="rect">
            <a:avLst/>
          </a:prstGeom>
        </p:spPr>
      </p:pic>
      <p:pic>
        <p:nvPicPr>
          <p:cNvPr id="11" name="Picture 10" descr="200387787-001.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63171" y="2159242"/>
            <a:ext cx="1411439" cy="2984258"/>
          </a:xfrm>
          <a:prstGeom prst="rect">
            <a:avLst/>
          </a:prstGeom>
        </p:spPr>
      </p:pic>
      <p:pic>
        <p:nvPicPr>
          <p:cNvPr id="12" name="Picture 11" descr="j0316779.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44699" y="1172478"/>
            <a:ext cx="1898178" cy="1249634"/>
          </a:xfrm>
          <a:prstGeom prst="rect">
            <a:avLst/>
          </a:prstGeom>
        </p:spPr>
      </p:pic>
    </p:spTree>
    <p:extLst>
      <p:ext uri="{BB962C8B-B14F-4D97-AF65-F5344CB8AC3E}">
        <p14:creationId xmlns:p14="http://schemas.microsoft.com/office/powerpoint/2010/main" val="3812872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minority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29078133"/>
              </p:ext>
            </p:extLst>
          </p:nvPr>
        </p:nvGraphicFramePr>
        <p:xfrm>
          <a:off x="348826" y="77914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9</a:t>
            </a:fld>
            <a:endParaRPr lang="en-GB"/>
          </a:p>
        </p:txBody>
      </p:sp>
      <p:sp>
        <p:nvSpPr>
          <p:cNvPr id="4" name="TextBox 3"/>
          <p:cNvSpPr txBox="1"/>
          <p:nvPr/>
        </p:nvSpPr>
        <p:spPr>
          <a:xfrm>
            <a:off x="3470256" y="900113"/>
            <a:ext cx="4683744" cy="4031873"/>
          </a:xfrm>
          <a:prstGeom prst="rect">
            <a:avLst/>
          </a:prstGeom>
          <a:noFill/>
        </p:spPr>
        <p:txBody>
          <a:bodyPr wrap="square" rtlCol="0">
            <a:spAutoFit/>
          </a:bodyPr>
          <a:lstStyle/>
          <a:p>
            <a:pPr algn="r"/>
            <a:r>
              <a:rPr lang="en-US" sz="2000" dirty="0" smtClean="0"/>
              <a:t>82% have access to Internet connected computers in their homes (</a:t>
            </a:r>
            <a:r>
              <a:rPr lang="en-US" sz="2000" dirty="0" err="1"/>
              <a:t>Becta</a:t>
            </a:r>
            <a:r>
              <a:rPr lang="en-US" sz="2000" dirty="0"/>
              <a:t>, 2009)</a:t>
            </a:r>
          </a:p>
          <a:p>
            <a:endParaRPr lang="en-US" sz="2000" dirty="0" smtClean="0"/>
          </a:p>
          <a:p>
            <a:endParaRPr lang="en-US" sz="2000" dirty="0"/>
          </a:p>
          <a:p>
            <a:pPr algn="r"/>
            <a:r>
              <a:rPr lang="en-GB" sz="2000" dirty="0"/>
              <a:t>91% people aged 16–24 </a:t>
            </a:r>
            <a:r>
              <a:rPr lang="en-GB" sz="2000" dirty="0" smtClean="0"/>
              <a:t>have </a:t>
            </a:r>
            <a:r>
              <a:rPr lang="en-GB" sz="2000" dirty="0"/>
              <a:t>access to the web at home </a:t>
            </a:r>
            <a:r>
              <a:rPr lang="en-US" sz="2000" dirty="0" smtClean="0"/>
              <a:t>(Fink 2012)</a:t>
            </a:r>
          </a:p>
          <a:p>
            <a:endParaRPr lang="en-US" sz="2000" dirty="0"/>
          </a:p>
          <a:p>
            <a:pPr algn="r"/>
            <a:r>
              <a:rPr lang="en-GB" sz="2000" dirty="0"/>
              <a:t>learners who do not have access at home, were not necessarily taking advantage of the facilities provided by college (</a:t>
            </a:r>
            <a:r>
              <a:rPr lang="en-GB" sz="2000" dirty="0" err="1"/>
              <a:t>Becta</a:t>
            </a:r>
            <a:r>
              <a:rPr lang="en-GB" sz="2000" dirty="0"/>
              <a:t>, 2008).</a:t>
            </a:r>
          </a:p>
          <a:p>
            <a:pPr algn="r"/>
            <a:endParaRPr lang="en-US" sz="2000" dirty="0"/>
          </a:p>
          <a:p>
            <a:endParaRPr lang="en-US" dirty="0"/>
          </a:p>
        </p:txBody>
      </p:sp>
    </p:spTree>
    <p:extLst>
      <p:ext uri="{BB962C8B-B14F-4D97-AF65-F5344CB8AC3E}">
        <p14:creationId xmlns:p14="http://schemas.microsoft.com/office/powerpoint/2010/main" val="37975225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ED809D3265FB4482D12D07C3DC45A7" ma:contentTypeVersion="0" ma:contentTypeDescription="Create a new document." ma:contentTypeScope="" ma:versionID="55002ed782730a7f99494006c128c961">
  <xsd:schema xmlns:xsd="http://www.w3.org/2001/XMLSchema" xmlns:xs="http://www.w3.org/2001/XMLSchema" xmlns:p="http://schemas.microsoft.com/office/2006/metadata/properties" targetNamespace="http://schemas.microsoft.com/office/2006/metadata/properties" ma:root="true" ma:fieldsID="85760026d9a59ec6be48a99397f577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525E9-4126-4D4B-9907-6D33285AA38C}">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4CB19FC-11A8-48A6-9A46-45A9A6420402}">
  <ds:schemaRefs>
    <ds:schemaRef ds:uri="http://schemas.microsoft.com/sharepoint/v3/contenttype/forms"/>
  </ds:schemaRefs>
</ds:datastoreItem>
</file>

<file path=customXml/itemProps3.xml><?xml version="1.0" encoding="utf-8"?>
<ds:datastoreItem xmlns:ds="http://schemas.openxmlformats.org/officeDocument/2006/customXml" ds:itemID="{75906F6F-F472-452B-ACA2-624D252C9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10552</TotalTime>
  <Words>2220</Words>
  <Application>Microsoft Macintosh PowerPoint</Application>
  <PresentationFormat>On-screen Show (16:9)</PresentationFormat>
  <Paragraphs>213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Jisc Theme</vt:lpstr>
      <vt:lpstr>What does the research say? Prof Rhona Sharpe, Oxford Brookes Unversity</vt:lpstr>
      <vt:lpstr>        Research questions</vt:lpstr>
      <vt:lpstr>Desk review (2006-2014)</vt:lpstr>
      <vt:lpstr>What did we find?</vt:lpstr>
      <vt:lpstr>Difficulties</vt:lpstr>
      <vt:lpstr>Nice surprises</vt:lpstr>
      <vt:lpstr>How do learners experience the digital environment in FE?</vt:lpstr>
      <vt:lpstr>Chris Davies, the Learner and their Context, Becta</vt:lpstr>
      <vt:lpstr>Experiences of the minority…</vt:lpstr>
      <vt:lpstr>Experiences of the majority…</vt:lpstr>
      <vt:lpstr>At the other end of the scale…</vt:lpstr>
      <vt:lpstr>Overview</vt:lpstr>
      <vt:lpstr>Activity</vt:lpstr>
    </vt:vector>
  </TitlesOfParts>
  <Company>iD Factory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Lisney</dc:creator>
  <cp:lastModifiedBy>Rhona Sharpe</cp:lastModifiedBy>
  <cp:revision>434</cp:revision>
  <cp:lastPrinted>2014-10-14T15:58:37Z</cp:lastPrinted>
  <dcterms:created xsi:type="dcterms:W3CDTF">2013-10-10T15:07:08Z</dcterms:created>
  <dcterms:modified xsi:type="dcterms:W3CDTF">2015-01-14T15:49:32Z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0x010100EBED809D3265FB4482D12D07C3DC45A7</vt:lpwstr>
  </property>
  <property fmtid="{D5CDD505-2E9C-101B-9397-08002B2CF9AE}" pid="3" name="IsMyDocuments">
    <vt:bool>true</vt:bool>
  </property>
</Properties>
</file>