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1" r:id="rId5"/>
    <p:sldId id="416" r:id="rId6"/>
    <p:sldId id="420" r:id="rId7"/>
    <p:sldId id="407" r:id="rId8"/>
    <p:sldId id="408" r:id="rId9"/>
    <p:sldId id="421" r:id="rId10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E8E2D6-1941-438D-8C7E-A06C621038E3}">
          <p14:sldIdLst>
            <p14:sldId id="261"/>
            <p14:sldId id="416"/>
            <p14:sldId id="420"/>
            <p14:sldId id="407"/>
            <p14:sldId id="408"/>
            <p14:sldId id="42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PE, RHON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841"/>
    <a:srgbClr val="B71A8B"/>
    <a:srgbClr val="9F3515"/>
    <a:srgbClr val="E85E12"/>
    <a:srgbClr val="DE481C"/>
    <a:srgbClr val="9BA7B0"/>
    <a:srgbClr val="552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521" autoAdjust="0"/>
    <p:restoredTop sz="56299" autoAdjust="0"/>
  </p:normalViewPr>
  <p:slideViewPr>
    <p:cSldViewPr snapToGrid="0" snapToObjects="1" showGuides="1">
      <p:cViewPr varScale="1">
        <p:scale>
          <a:sx n="76" d="100"/>
          <a:sy n="76" d="100"/>
        </p:scale>
        <p:origin x="-896" y="-96"/>
      </p:cViewPr>
      <p:guideLst>
        <p:guide orient="horz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72" d="100"/>
          <a:sy n="72" d="100"/>
        </p:scale>
        <p:origin x="-226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F4E53-F32D-E643-8E4A-00EAFEAC0BDF}" type="datetimeFigureOut">
              <a:rPr lang="en-US" sz="1100" smtClean="0">
                <a:solidFill>
                  <a:srgbClr val="2C3841"/>
                </a:solidFill>
                <a:latin typeface="Corbel"/>
                <a:cs typeface="Corbel"/>
              </a:rPr>
              <a:pPr/>
              <a:t>14/01/15</a:t>
            </a:fld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3291-B1ED-4249-AE87-332ED060E6C6}" type="slidenum">
              <a:rPr lang="en-GB" sz="1100" b="1" smtClean="0">
                <a:solidFill>
                  <a:srgbClr val="2C3841"/>
                </a:solidFill>
                <a:latin typeface="Corbel"/>
                <a:cs typeface="Corbel"/>
              </a:rPr>
              <a:pPr/>
              <a:t>‹#›</a:t>
            </a:fld>
            <a:endParaRPr lang="en-GB" sz="1100" b="1" dirty="0">
              <a:solidFill>
                <a:srgbClr val="2C3841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0231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fld id="{46529CBB-F0FF-9842-BA64-0F347ABD5093}" type="datetimeFigureOut">
              <a:rPr lang="en-US" smtClean="0"/>
              <a:pPr/>
              <a:t>14/01/15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 b="1">
                <a:latin typeface="Corbel"/>
                <a:cs typeface="Corbel"/>
              </a:defRPr>
            </a:lvl1pPr>
          </a:lstStyle>
          <a:p>
            <a:fld id="{6B37C837-5377-6648-AD34-4D4FC0F568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583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1pPr>
    <a:lvl2pPr marL="4572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2pPr>
    <a:lvl3pPr marL="9144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3pPr>
    <a:lvl4pPr marL="13716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4pPr>
    <a:lvl5pPr marL="18288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 smtClean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2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+ we did a pilot focus group</a:t>
            </a:r>
          </a:p>
          <a:p>
            <a:endParaRPr lang="en-GB" dirty="0" smtClean="0"/>
          </a:p>
          <a:p>
            <a:r>
              <a:rPr lang="en-GB" dirty="0" smtClean="0"/>
              <a:t>Colleges in England, Scotland and Wales. Most learners</a:t>
            </a:r>
            <a:r>
              <a:rPr lang="en-GB" baseline="0" dirty="0" smtClean="0"/>
              <a:t> were co-operative, articulate and willing to engage (some exceptions, classroom </a:t>
            </a:r>
            <a:r>
              <a:rPr lang="en-GB" baseline="0" dirty="0" err="1" smtClean="0"/>
              <a:t>mngmt</a:t>
            </a:r>
            <a:r>
              <a:rPr lang="en-GB" baseline="0" dirty="0" smtClean="0"/>
              <a:t> </a:t>
            </a:r>
            <a:r>
              <a:rPr lang="en-GB" baseline="0" dirty="0" smtClean="0"/>
              <a:t>skills needed)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We saw learners in cohort</a:t>
            </a:r>
            <a:r>
              <a:rPr lang="en-GB" baseline="0" dirty="0" smtClean="0"/>
              <a:t> groups because... </a:t>
            </a:r>
          </a:p>
          <a:p>
            <a:endParaRPr lang="en-GB" baseline="0" dirty="0" smtClean="0"/>
          </a:p>
          <a:p>
            <a:r>
              <a:rPr lang="en-GB" dirty="0" smtClean="0"/>
              <a:t>We</a:t>
            </a:r>
            <a:r>
              <a:rPr lang="en-GB" baseline="0" dirty="0" smtClean="0"/>
              <a:t> </a:t>
            </a:r>
            <a:r>
              <a:rPr lang="en-GB" dirty="0" smtClean="0"/>
              <a:t>tried to look at incoming and outgoing</a:t>
            </a:r>
            <a:r>
              <a:rPr lang="en-GB" baseline="0" dirty="0" smtClean="0"/>
              <a:t> expectations but didn’t find much differences between Y1 and Y2 learners.</a:t>
            </a:r>
          </a:p>
          <a:p>
            <a:endParaRPr lang="en-GB" dirty="0" smtClean="0"/>
          </a:p>
          <a:p>
            <a:r>
              <a:rPr lang="en-GB" dirty="0" smtClean="0"/>
              <a:t>We looked</a:t>
            </a:r>
            <a:r>
              <a:rPr lang="en-GB" baseline="0" dirty="0" smtClean="0"/>
              <a:t> at a range of qualifications. Didn’t find much difference there, but did find differences between </a:t>
            </a:r>
            <a:r>
              <a:rPr lang="en-GB" b="1" baseline="0" dirty="0" smtClean="0"/>
              <a:t>subjects</a:t>
            </a:r>
            <a:r>
              <a:rPr lang="en-GB" baseline="0" dirty="0" smtClean="0"/>
              <a:t>, which is worthy of further investigation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22/12/14 – emailed Marilyn to ask for details of the qualifications the learners were studying.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88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Chance to see and use the tools this afternoon</a:t>
            </a:r>
          </a:p>
          <a:p>
            <a:endParaRPr lang="en-US" dirty="0" smtClean="0"/>
          </a:p>
          <a:p>
            <a:r>
              <a:rPr lang="en-US" dirty="0" smtClean="0"/>
              <a:t>Sweets on</a:t>
            </a:r>
            <a:r>
              <a:rPr lang="en-US" baseline="0" dirty="0" smtClean="0"/>
              <a:t> the tables, good icebreaker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837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Might</a:t>
            </a:r>
            <a:r>
              <a:rPr lang="en-GB" baseline="0" dirty="0" smtClean="0"/>
              <a:t> not get through all 7 findings.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168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dirty="0" smtClean="0"/>
              <a:t>Place each post it at</a:t>
            </a:r>
            <a:r>
              <a:rPr lang="en-GB" baseline="0" dirty="0" smtClean="0"/>
              <a:t> an appropriate place in the grid. </a:t>
            </a:r>
          </a:p>
          <a:p>
            <a:pPr rtl="0"/>
            <a:r>
              <a:rPr lang="en-GB" baseline="0" dirty="0" smtClean="0"/>
              <a:t>What does this tell us about what we need to do first?</a:t>
            </a:r>
          </a:p>
          <a:p>
            <a:pPr rtl="0"/>
            <a:endParaRPr lang="en-GB" baseline="0" dirty="0" smtClean="0"/>
          </a:p>
          <a:p>
            <a:pPr rtl="0"/>
            <a:r>
              <a:rPr lang="en-GB" baseline="0" dirty="0" smtClean="0"/>
              <a:t>You can play with these grids, choosing different axes e.g. urgency, achievability, benefits.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961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came out as high priority? </a:t>
            </a:r>
          </a:p>
          <a:p>
            <a:r>
              <a:rPr lang="en-GB" dirty="0" smtClean="0"/>
              <a:t>What is in the bottom</a:t>
            </a:r>
            <a:r>
              <a:rPr lang="en-GB" baseline="0" dirty="0" smtClean="0"/>
              <a:t> right hand corner of your grid? (low resource, high impact)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16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0000" y="3848492"/>
            <a:ext cx="7470000" cy="197490"/>
          </a:xfrm>
        </p:spPr>
        <p:txBody>
          <a:bodyPr>
            <a:sp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E481C"/>
              </a:buClr>
              <a:buSzPct val="120000"/>
              <a:buFont typeface="Lucida Grande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presentation subtitle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440000" y="3420581"/>
            <a:ext cx="7470000" cy="377026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sz="2800" b="1" i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presentation title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553200"/>
            <a:ext cx="1029600" cy="18360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fld id="{C750183E-5AE1-DC40-89B1-1CBB18EE30C8}" type="datetime1">
              <a:rPr lang="en-GB" smtClean="0"/>
              <a:pPr lvl="0"/>
              <a:t>20/05/2014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2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isc Slide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0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End Slide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utterstock_129615650_handphone(tomedit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743" y="637817"/>
            <a:ext cx="469125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2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isc Slide (End Slid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eletem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"/>
            <a:ext cx="7473696" cy="4602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19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9512" y="4914003"/>
            <a:ext cx="1080120" cy="178030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1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21/05/2014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648" y="4914003"/>
            <a:ext cx="6192688" cy="178030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r>
              <a:rPr lang="nn-NO" smtClean="0"/>
              <a:t>Jisc Digital Student http://digitalstudent.jiscinvolve.org.uk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0352" y="4914003"/>
            <a:ext cx="1224136" cy="17803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50" b="1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fld id="{6EE4441F-50D6-0747-BB38-856ECDA8DBA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180000" y="4876006"/>
            <a:ext cx="8784976" cy="0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9BA7B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91680" y="158400"/>
            <a:ext cx="7272320" cy="38880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defRPr sz="2250">
                <a:solidFill>
                  <a:srgbClr val="0092CB"/>
                </a:solidFill>
                <a:latin typeface="Corbe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0000" y="1080000"/>
            <a:ext cx="8424000" cy="3600000"/>
          </a:xfrm>
          <a:prstGeom prst="rect">
            <a:avLst/>
          </a:prstGeom>
        </p:spPr>
        <p:txBody>
          <a:bodyPr vert="horz" lIns="0" tIns="0" rIns="0" bIns="0"/>
          <a:lstStyle>
            <a:lvl1pPr marL="243000" indent="-243000">
              <a:lnSpc>
                <a:spcPct val="100000"/>
              </a:lnSpc>
              <a:spcBef>
                <a:spcPts val="1800"/>
              </a:spcBef>
              <a:buClr>
                <a:srgbClr val="E85E12"/>
              </a:buClr>
              <a:buSzPct val="120000"/>
              <a:buFont typeface="Lucida Grande"/>
              <a:buChar char="»"/>
              <a:defRPr sz="1800" b="0">
                <a:solidFill>
                  <a:srgbClr val="2C3841"/>
                </a:solidFill>
                <a:latin typeface="Corbel"/>
                <a:cs typeface="Corbel"/>
              </a:defRPr>
            </a:lvl1pPr>
            <a:lvl2pPr marL="486000" indent="-243000">
              <a:lnSpc>
                <a:spcPct val="100000"/>
              </a:lnSpc>
              <a:spcBef>
                <a:spcPts val="900"/>
              </a:spcBef>
              <a:buClr>
                <a:srgbClr val="E85E12"/>
              </a:buClr>
              <a:buSzPct val="120000"/>
              <a:buFont typeface="Lucida Grande"/>
              <a:buChar char="›"/>
              <a:defRPr sz="1800" b="0">
                <a:solidFill>
                  <a:srgbClr val="2C3841"/>
                </a:solidFill>
                <a:latin typeface="Corbel"/>
                <a:cs typeface="Corbel"/>
              </a:defRPr>
            </a:lvl2pPr>
            <a:lvl3pPr marL="729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3pPr>
            <a:lvl4pPr marL="972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4pPr>
            <a:lvl5pPr marL="1134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80000" y="0"/>
            <a:ext cx="1223648" cy="540000"/>
            <a:chOff x="360000" y="0"/>
            <a:chExt cx="928800" cy="5400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360000" y="0"/>
              <a:ext cx="928800" cy="540000"/>
            </a:xfrm>
            <a:prstGeom prst="rect">
              <a:avLst/>
            </a:prstGeom>
            <a:solidFill>
              <a:srgbClr val="E85E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64400" y="93600"/>
              <a:ext cx="703084" cy="332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356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isc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9736" y="1710001"/>
            <a:ext cx="7740264" cy="430887"/>
          </a:xfrm>
        </p:spPr>
        <p:txBody>
          <a:bodyPr wrap="square" anchor="t">
            <a:spAutoFit/>
          </a:bodyPr>
          <a:lstStyle>
            <a:lvl1pPr algn="l">
              <a:defRPr sz="2800" b="1" cap="none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736" y="2705035"/>
            <a:ext cx="7740264" cy="253916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1800">
                <a:solidFill>
                  <a:srgbClr val="2C384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section subtitle</a:t>
            </a:r>
          </a:p>
        </p:txBody>
      </p:sp>
      <p:pic>
        <p:nvPicPr>
          <p:cNvPr id="11" name="Picture 10" descr="2013_Jisc_Logo_RGB300(26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571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isc Slide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1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00" y="1350000"/>
            <a:ext cx="8676000" cy="3420000"/>
          </a:xfrm>
        </p:spPr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4000" y="900000"/>
            <a:ext cx="8676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1508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Jisc Slide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387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isc Slide (2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4000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34002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0001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0002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4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2 col + 2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770001" y="2923296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1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Pic +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 anchor="b">
            <a:normAutofit/>
          </a:bodyPr>
          <a:lstStyle>
            <a:lvl1pPr algn="r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6000" y="900000"/>
            <a:ext cx="7200000" cy="35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35040" y="4500000"/>
            <a:ext cx="5400000" cy="27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335040" y="4500000"/>
            <a:ext cx="1800000" cy="270000"/>
          </a:xfrm>
        </p:spPr>
        <p:txBody>
          <a:bodyPr>
            <a:normAutofit/>
          </a:bodyPr>
          <a:lstStyle>
            <a:lvl1pPr marL="0" indent="0" algn="r">
              <a:buNone/>
              <a:defRPr sz="800">
                <a:solidFill>
                  <a:srgbClr val="9BA7B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attribution</a:t>
            </a:r>
          </a:p>
        </p:txBody>
      </p:sp>
    </p:spTree>
    <p:extLst>
      <p:ext uri="{BB962C8B-B14F-4D97-AF65-F5344CB8AC3E}">
        <p14:creationId xmlns:p14="http://schemas.microsoft.com/office/powerpoint/2010/main" val="16974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isc Slide (Titl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4001" y="2"/>
            <a:ext cx="7506000" cy="46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000" y="900000"/>
            <a:ext cx="8676000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000" y="489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 b="1" normalizeH="0">
                <a:solidFill>
                  <a:srgbClr val="9BA7B0"/>
                </a:solidFill>
              </a:defRPr>
            </a:lvl1pPr>
          </a:lstStyle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000" y="4896000"/>
            <a:ext cx="716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>
                <a:solidFill>
                  <a:srgbClr val="9BA7B0"/>
                </a:solidFill>
              </a:defRPr>
            </a:lvl1pPr>
          </a:lstStyle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0000" y="489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50" b="1">
                <a:solidFill>
                  <a:srgbClr val="9BA7B0"/>
                </a:solidFill>
              </a:defRPr>
            </a:lvl1pPr>
          </a:lstStyle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66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52" r:id="rId5"/>
    <p:sldLayoutId id="2147483653" r:id="rId6"/>
    <p:sldLayoutId id="2147483658" r:id="rId7"/>
    <p:sldLayoutId id="2147483657" r:id="rId8"/>
    <p:sldLayoutId id="2147483654" r:id="rId9"/>
    <p:sldLayoutId id="2147483655" r:id="rId10"/>
    <p:sldLayoutId id="2147483660" r:id="rId11"/>
    <p:sldLayoutId id="2147483661" r:id="rId12"/>
    <p:sldLayoutId id="2147483663" r:id="rId13"/>
  </p:sldLayoutIdLst>
  <p:hf hdr="0"/>
  <p:txStyles>
    <p:titleStyle>
      <a:lvl1pPr algn="r" defTabSz="457200" rtl="0" eaLnBrk="1" latinLnBrk="0" hangingPunct="1">
        <a:spcBef>
          <a:spcPct val="0"/>
        </a:spcBef>
        <a:buNone/>
        <a:defRPr sz="28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457200" rtl="0" eaLnBrk="1" latinLnBrk="0" hangingPunct="1">
        <a:lnSpc>
          <a:spcPct val="90000"/>
        </a:lnSpc>
        <a:spcBef>
          <a:spcPts val="1200"/>
        </a:spcBef>
        <a:buClr>
          <a:srgbClr val="DE481C"/>
        </a:buClr>
        <a:buSzPct val="120000"/>
        <a:buFont typeface="Lucida Grande"/>
        <a:buChar char="»"/>
        <a:defRPr sz="2800" kern="1200">
          <a:solidFill>
            <a:srgbClr val="2C3841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lnSpc>
          <a:spcPct val="90000"/>
        </a:lnSpc>
        <a:spcBef>
          <a:spcPts val="800"/>
        </a:spcBef>
        <a:buClr>
          <a:srgbClr val="DE481C"/>
        </a:buClr>
        <a:buSzPct val="120000"/>
        <a:buFont typeface="Lucida Grande"/>
        <a:buChar char="›"/>
        <a:defRPr sz="2800" kern="1200">
          <a:solidFill>
            <a:srgbClr val="2C3841"/>
          </a:solidFill>
          <a:latin typeface="+mn-lt"/>
          <a:ea typeface="+mn-ea"/>
          <a:cs typeface="+mn-cs"/>
        </a:defRPr>
      </a:lvl2pPr>
      <a:lvl3pPr marL="864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4pPr>
      <a:lvl5pPr marL="1440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igitalstudent.jiscinvolve.org.uk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igitalstudent.jiscinvolve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digital-student-expectations.jpg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7" r="6097" b="10074"/>
          <a:stretch/>
        </p:blipFill>
        <p:spPr>
          <a:xfrm>
            <a:off x="0" y="0"/>
            <a:ext cx="9144000" cy="4629403"/>
          </a:xfrm>
          <a:ln>
            <a:gradFill flip="none" rotWithShape="1">
              <a:gsLst>
                <a:gs pos="0">
                  <a:schemeClr val="accent1"/>
                </a:gs>
                <a:gs pos="93000">
                  <a:srgbClr val="FFFFFF">
                    <a:alpha val="37000"/>
                  </a:srgbClr>
                </a:gs>
              </a:gsLst>
              <a:path path="rect">
                <a:fillToRect l="50000" t="50000" r="50000" b="50000"/>
              </a:path>
              <a:tileRect/>
            </a:gradFill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56040" y="3294055"/>
            <a:ext cx="7887960" cy="1090377"/>
          </a:xfrm>
          <a:prstGeom prst="rect">
            <a:avLst/>
          </a:prstGeom>
          <a:solidFill>
            <a:srgbClr val="DE481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291831"/>
            <a:ext cx="1184032" cy="1092601"/>
          </a:xfrm>
          <a:prstGeom prst="rect">
            <a:avLst/>
          </a:prstGeom>
          <a:solidFill>
            <a:srgbClr val="DE481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31627" y="4013713"/>
            <a:ext cx="7470000" cy="197490"/>
          </a:xfrm>
        </p:spPr>
        <p:txBody>
          <a:bodyPr/>
          <a:lstStyle/>
          <a:p>
            <a:r>
              <a:rPr lang="en-GB" dirty="0" smtClean="0"/>
              <a:t>				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689" y="3359732"/>
            <a:ext cx="7470000" cy="377026"/>
          </a:xfrm>
        </p:spPr>
        <p:txBody>
          <a:bodyPr>
            <a:noAutofit/>
          </a:bodyPr>
          <a:lstStyle/>
          <a:p>
            <a:pPr algn="r"/>
            <a:r>
              <a:rPr lang="en-GB" dirty="0" smtClean="0"/>
              <a:t>What do FE Learners say?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1600" dirty="0" smtClean="0"/>
              <a:t>Dr Greg Benfield</a:t>
            </a:r>
            <a:endParaRPr lang="en-GB" sz="16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0" y="3537467"/>
            <a:ext cx="1184032" cy="64767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400" dirty="0" smtClean="0"/>
              <a:t>Birmingham,</a:t>
            </a:r>
          </a:p>
          <a:p>
            <a:pPr algn="ctr">
              <a:lnSpc>
                <a:spcPct val="100000"/>
              </a:lnSpc>
            </a:pPr>
            <a:r>
              <a:rPr lang="en-GB" sz="1400" dirty="0" smtClean="0"/>
              <a:t>15/01/15</a:t>
            </a:r>
            <a:endParaRPr lang="en-GB" sz="1400" dirty="0"/>
          </a:p>
        </p:txBody>
      </p:sp>
      <p:pic>
        <p:nvPicPr>
          <p:cNvPr id="6" name="Picture 5" descr="2013_Jisc_Logo_RGB300(26mm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  <p:sp>
        <p:nvSpPr>
          <p:cNvPr id="9" name="Parallelogram 20"/>
          <p:cNvSpPr/>
          <p:nvPr/>
        </p:nvSpPr>
        <p:spPr>
          <a:xfrm>
            <a:off x="1179839" y="3293531"/>
            <a:ext cx="79780" cy="961504"/>
          </a:xfrm>
          <a:custGeom>
            <a:avLst/>
            <a:gdLst>
              <a:gd name="connsiteX0" fmla="*/ 0 w 216024"/>
              <a:gd name="connsiteY0" fmla="*/ 936104 h 936104"/>
              <a:gd name="connsiteX1" fmla="*/ 54006 w 216024"/>
              <a:gd name="connsiteY1" fmla="*/ 0 h 936104"/>
              <a:gd name="connsiteX2" fmla="*/ 216024 w 216024"/>
              <a:gd name="connsiteY2" fmla="*/ 0 h 936104"/>
              <a:gd name="connsiteX3" fmla="*/ 162018 w 216024"/>
              <a:gd name="connsiteY3" fmla="*/ 936104 h 936104"/>
              <a:gd name="connsiteX4" fmla="*/ 0 w 216024"/>
              <a:gd name="connsiteY4" fmla="*/ 936104 h 936104"/>
              <a:gd name="connsiteX0" fmla="*/ 76169 w 292193"/>
              <a:gd name="connsiteY0" fmla="*/ 1136129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76169 w 292193"/>
              <a:gd name="connsiteY4" fmla="*/ 1136129 h 1136129"/>
              <a:gd name="connsiteX0" fmla="*/ 3144 w 292193"/>
              <a:gd name="connsiteY0" fmla="*/ 917054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3144 w 292193"/>
              <a:gd name="connsiteY4" fmla="*/ 917054 h 1136129"/>
              <a:gd name="connsiteX0" fmla="*/ 3144 w 292193"/>
              <a:gd name="connsiteY0" fmla="*/ 917054 h 917054"/>
              <a:gd name="connsiteX1" fmla="*/ 0 w 292193"/>
              <a:gd name="connsiteY1" fmla="*/ 0 h 917054"/>
              <a:gd name="connsiteX2" fmla="*/ 292193 w 292193"/>
              <a:gd name="connsiteY2" fmla="*/ 200025 h 917054"/>
              <a:gd name="connsiteX3" fmla="*/ 41337 w 292193"/>
              <a:gd name="connsiteY3" fmla="*/ 767829 h 917054"/>
              <a:gd name="connsiteX4" fmla="*/ 3144 w 292193"/>
              <a:gd name="connsiteY4" fmla="*/ 917054 h 917054"/>
              <a:gd name="connsiteX0" fmla="*/ 3144 w 292193"/>
              <a:gd name="connsiteY0" fmla="*/ 917054 h 964679"/>
              <a:gd name="connsiteX1" fmla="*/ 0 w 292193"/>
              <a:gd name="connsiteY1" fmla="*/ 0 h 964679"/>
              <a:gd name="connsiteX2" fmla="*/ 292193 w 292193"/>
              <a:gd name="connsiteY2" fmla="*/ 200025 h 964679"/>
              <a:gd name="connsiteX3" fmla="*/ 76262 w 292193"/>
              <a:gd name="connsiteY3" fmla="*/ 964679 h 964679"/>
              <a:gd name="connsiteX4" fmla="*/ 3144 w 292193"/>
              <a:gd name="connsiteY4" fmla="*/ 917054 h 964679"/>
              <a:gd name="connsiteX0" fmla="*/ 164976 w 238094"/>
              <a:gd name="connsiteY0" fmla="*/ 917054 h 964679"/>
              <a:gd name="connsiteX1" fmla="*/ 161832 w 238094"/>
              <a:gd name="connsiteY1" fmla="*/ 0 h 964679"/>
              <a:gd name="connsiteX2" fmla="*/ 0 w 238094"/>
              <a:gd name="connsiteY2" fmla="*/ 180975 h 964679"/>
              <a:gd name="connsiteX3" fmla="*/ 238094 w 238094"/>
              <a:gd name="connsiteY3" fmla="*/ 964679 h 964679"/>
              <a:gd name="connsiteX4" fmla="*/ 164976 w 238094"/>
              <a:gd name="connsiteY4" fmla="*/ 917054 h 964679"/>
              <a:gd name="connsiteX0" fmla="*/ 3144 w 79468"/>
              <a:gd name="connsiteY0" fmla="*/ 917054 h 964679"/>
              <a:gd name="connsiteX1" fmla="*/ 0 w 79468"/>
              <a:gd name="connsiteY1" fmla="*/ 0 h 964679"/>
              <a:gd name="connsiteX2" fmla="*/ 79468 w 79468"/>
              <a:gd name="connsiteY2" fmla="*/ 47625 h 964679"/>
              <a:gd name="connsiteX3" fmla="*/ 76262 w 79468"/>
              <a:gd name="connsiteY3" fmla="*/ 964679 h 964679"/>
              <a:gd name="connsiteX4" fmla="*/ 3144 w 79468"/>
              <a:gd name="connsiteY4" fmla="*/ 917054 h 964679"/>
              <a:gd name="connsiteX0" fmla="*/ 3144 w 79749"/>
              <a:gd name="connsiteY0" fmla="*/ 917054 h 961504"/>
              <a:gd name="connsiteX1" fmla="*/ 0 w 79749"/>
              <a:gd name="connsiteY1" fmla="*/ 0 h 961504"/>
              <a:gd name="connsiteX2" fmla="*/ 79468 w 79749"/>
              <a:gd name="connsiteY2" fmla="*/ 47625 h 961504"/>
              <a:gd name="connsiteX3" fmla="*/ 79437 w 79749"/>
              <a:gd name="connsiteY3" fmla="*/ 961504 h 961504"/>
              <a:gd name="connsiteX4" fmla="*/ 3144 w 79749"/>
              <a:gd name="connsiteY4" fmla="*/ 917054 h 961504"/>
              <a:gd name="connsiteX0" fmla="*/ 0 w 79780"/>
              <a:gd name="connsiteY0" fmla="*/ 913879 h 961504"/>
              <a:gd name="connsiteX1" fmla="*/ 31 w 79780"/>
              <a:gd name="connsiteY1" fmla="*/ 0 h 961504"/>
              <a:gd name="connsiteX2" fmla="*/ 79499 w 79780"/>
              <a:gd name="connsiteY2" fmla="*/ 47625 h 961504"/>
              <a:gd name="connsiteX3" fmla="*/ 79468 w 79780"/>
              <a:gd name="connsiteY3" fmla="*/ 961504 h 961504"/>
              <a:gd name="connsiteX4" fmla="*/ 0 w 79780"/>
              <a:gd name="connsiteY4" fmla="*/ 913879 h 96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80" h="961504">
                <a:moveTo>
                  <a:pt x="0" y="913879"/>
                </a:moveTo>
                <a:cubicBezTo>
                  <a:pt x="10" y="609253"/>
                  <a:pt x="21" y="304626"/>
                  <a:pt x="31" y="0"/>
                </a:cubicBezTo>
                <a:lnTo>
                  <a:pt x="79499" y="47625"/>
                </a:lnTo>
                <a:cubicBezTo>
                  <a:pt x="78430" y="353310"/>
                  <a:pt x="80537" y="655819"/>
                  <a:pt x="79468" y="961504"/>
                </a:cubicBezTo>
                <a:lnTo>
                  <a:pt x="0" y="91387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00187" y="4629403"/>
            <a:ext cx="823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E85E12"/>
                </a:solidFill>
              </a:rPr>
              <a:t>#</a:t>
            </a:r>
            <a:r>
              <a:rPr lang="en-GB" sz="2400" dirty="0" err="1" smtClean="0">
                <a:solidFill>
                  <a:srgbClr val="E85E12"/>
                </a:solidFill>
              </a:rPr>
              <a:t>digitalstudent</a:t>
            </a:r>
            <a:r>
              <a:rPr lang="en-GB" sz="2400" dirty="0"/>
              <a:t> </a:t>
            </a:r>
            <a:r>
              <a:rPr lang="en-GB" sz="2400" dirty="0" smtClean="0"/>
              <a:t>            </a:t>
            </a:r>
            <a:r>
              <a:rPr lang="en-GB" sz="2400" dirty="0" smtClean="0">
                <a:solidFill>
                  <a:srgbClr val="E85E12"/>
                </a:solidFill>
              </a:rPr>
              <a:t>http://digitalstudent.jiscinvolve.org</a:t>
            </a:r>
            <a:endParaRPr lang="en-GB" sz="2400" dirty="0">
              <a:solidFill>
                <a:srgbClr val="E85E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3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53" y="370671"/>
            <a:ext cx="5483947" cy="4018747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dirty="0"/>
          </a:p>
          <a:p>
            <a:pPr marL="0" indent="0">
              <a:buNone/>
            </a:pPr>
            <a:r>
              <a:rPr lang="en-GB" dirty="0" smtClean="0"/>
              <a:t>We conducted 12 Focus groups at 6 colleges, </a:t>
            </a:r>
            <a:r>
              <a:rPr lang="en-GB" dirty="0" smtClean="0"/>
              <a:t>comprising 220 learners </a:t>
            </a:r>
            <a:r>
              <a:rPr lang="en-GB" dirty="0" smtClean="0"/>
              <a:t>from:</a:t>
            </a:r>
          </a:p>
          <a:p>
            <a:r>
              <a:rPr lang="en-GB" dirty="0" smtClean="0"/>
              <a:t>Child Health and Social Care (Level 3, L1B &amp; Higher)</a:t>
            </a:r>
          </a:p>
          <a:p>
            <a:r>
              <a:rPr lang="en-GB" dirty="0" smtClean="0"/>
              <a:t>Creative Media (vocational)</a:t>
            </a:r>
          </a:p>
          <a:p>
            <a:r>
              <a:rPr lang="en-GB" dirty="0" smtClean="0"/>
              <a:t>Animal Management (vocational)</a:t>
            </a:r>
          </a:p>
          <a:p>
            <a:r>
              <a:rPr lang="en-GB" dirty="0" smtClean="0"/>
              <a:t>IT (Level 3)</a:t>
            </a:r>
          </a:p>
          <a:p>
            <a:r>
              <a:rPr lang="en-GB" dirty="0" smtClean="0"/>
              <a:t>Sociology (AS &amp; A2)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4" name="Picture 3" descr="pho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76" y="626621"/>
            <a:ext cx="2771442" cy="404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4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1" y="2"/>
            <a:ext cx="6904206" cy="468000"/>
          </a:xfrm>
        </p:spPr>
        <p:txBody>
          <a:bodyPr/>
          <a:lstStyle/>
          <a:p>
            <a:r>
              <a:rPr lang="en-US" dirty="0" smtClean="0"/>
              <a:t>Focus group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427" y="900000"/>
            <a:ext cx="7573780" cy="387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Tools</a:t>
            </a:r>
          </a:p>
          <a:p>
            <a:r>
              <a:rPr lang="en-US" dirty="0" smtClean="0"/>
              <a:t>Learner profile</a:t>
            </a:r>
          </a:p>
          <a:p>
            <a:r>
              <a:rPr lang="en-US" dirty="0" smtClean="0"/>
              <a:t>Protocol </a:t>
            </a:r>
          </a:p>
          <a:p>
            <a:r>
              <a:rPr lang="en-US" dirty="0" smtClean="0"/>
              <a:t>Card sort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Skills</a:t>
            </a:r>
          </a:p>
          <a:p>
            <a:r>
              <a:rPr lang="en-US" dirty="0" smtClean="0"/>
              <a:t>What we learnt about conducting research in the FE setting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700" y="9000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7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04001" y="-234388"/>
            <a:ext cx="7087812" cy="724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7 key findings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4000" y="779885"/>
            <a:ext cx="6294750" cy="387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/>
            </a:r>
            <a:br>
              <a:rPr lang="en-GB" sz="4400" dirty="0"/>
            </a:br>
            <a:endParaRPr lang="en-GB" sz="4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Digital Student </a:t>
            </a:r>
            <a:r>
              <a:rPr lang="en-GB" dirty="0">
                <a:hlinkClick r:id="rId3"/>
              </a:rPr>
              <a:t>http://digitalstudent.jiscinvolve.org.uk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4</a:t>
            </a:fld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7605" y="779885"/>
            <a:ext cx="8251493" cy="3870000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88000" indent="-28800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Char char="»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576000" indent="-28800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Char char="›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864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152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440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On your table you will find an envelope with the 7 key findings. </a:t>
            </a:r>
          </a:p>
          <a:p>
            <a:r>
              <a:rPr lang="en-GB" dirty="0" smtClean="0"/>
              <a:t>Discuss each one in turn.</a:t>
            </a:r>
          </a:p>
          <a:p>
            <a:r>
              <a:rPr lang="en-GB" dirty="0" smtClean="0"/>
              <a:t>What would we have to do to meet these challenges?</a:t>
            </a:r>
          </a:p>
          <a:p>
            <a:r>
              <a:rPr lang="en-GB" dirty="0" smtClean="0"/>
              <a:t>What actions would be needed?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Write all your ideas onto post-its </a:t>
            </a:r>
          </a:p>
          <a:p>
            <a:pPr marL="0" indent="0">
              <a:buNone/>
            </a:pPr>
            <a:r>
              <a:rPr lang="en-GB" b="1" dirty="0" smtClean="0"/>
              <a:t>(one idea per post-it)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5986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xplosion 1 26"/>
          <p:cNvSpPr/>
          <p:nvPr/>
        </p:nvSpPr>
        <p:spPr>
          <a:xfrm>
            <a:off x="5844514" y="1843671"/>
            <a:ext cx="3065487" cy="2089493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1" y="-10745"/>
            <a:ext cx="7506000" cy="468000"/>
          </a:xfrm>
        </p:spPr>
        <p:txBody>
          <a:bodyPr>
            <a:noAutofit/>
          </a:bodyPr>
          <a:lstStyle/>
          <a:p>
            <a:r>
              <a:rPr lang="en-GB" sz="2500" dirty="0" smtClean="0">
                <a:solidFill>
                  <a:srgbClr val="B71A8B"/>
                </a:solidFill>
              </a:rPr>
              <a:t>Process improvement prioritization</a:t>
            </a:r>
            <a:endParaRPr lang="en-GB" sz="25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5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283126" y="820314"/>
            <a:ext cx="13228" cy="32944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6354" y="4114800"/>
            <a:ext cx="41668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213464" y="2146691"/>
            <a:ext cx="1468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Resources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79227" y="4300033"/>
            <a:ext cx="1468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Impact</a:t>
            </a:r>
            <a:endParaRPr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399651" y="820314"/>
            <a:ext cx="0" cy="3294486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96354" y="2474173"/>
            <a:ext cx="4166886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83126" y="820314"/>
            <a:ext cx="41668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25367" y="820314"/>
            <a:ext cx="13228" cy="32944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85227" y="2977437"/>
            <a:ext cx="1651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impact</a:t>
            </a:r>
          </a:p>
          <a:p>
            <a:r>
              <a:rPr lang="en-US" dirty="0" smtClean="0"/>
              <a:t>Low resources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30154" y="1320192"/>
            <a:ext cx="1651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impact</a:t>
            </a:r>
          </a:p>
          <a:p>
            <a:r>
              <a:rPr lang="en-US" dirty="0" smtClean="0"/>
              <a:t>High resources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18051" y="1338390"/>
            <a:ext cx="1651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impact</a:t>
            </a:r>
          </a:p>
          <a:p>
            <a:r>
              <a:rPr lang="en-US" dirty="0" smtClean="0"/>
              <a:t>High resources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18051" y="3111689"/>
            <a:ext cx="1651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impact</a:t>
            </a:r>
          </a:p>
          <a:p>
            <a:r>
              <a:rPr lang="en-US" dirty="0" smtClean="0"/>
              <a:t>Low resources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4294967295"/>
          </p:nvPr>
        </p:nvSpPr>
        <p:spPr>
          <a:xfrm>
            <a:off x="6188950" y="1985627"/>
            <a:ext cx="2263746" cy="1264696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b="1" dirty="0" smtClean="0"/>
              <a:t>Place your post-its</a:t>
            </a:r>
          </a:p>
          <a:p>
            <a:pPr marL="0" indent="0" algn="ctr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621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04001" y="-203784"/>
            <a:ext cx="6934807" cy="60617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Reporting back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4000" y="779885"/>
            <a:ext cx="6294750" cy="387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/>
            </a:r>
            <a:br>
              <a:rPr lang="en-GB" sz="4400" dirty="0"/>
            </a:br>
            <a:endParaRPr lang="en-GB" sz="4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Digital Student </a:t>
            </a:r>
            <a:r>
              <a:rPr lang="en-GB" dirty="0">
                <a:hlinkClick r:id="rId3"/>
              </a:rPr>
              <a:t>http://digitalstudent.jiscinvolve.org.uk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6</a:t>
            </a:fld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37920" y="687268"/>
            <a:ext cx="8251493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Char char="»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576000" indent="-28800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Char char="›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864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152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440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What to do first?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0779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isc Theme">
  <a:themeElements>
    <a:clrScheme name="Jisc 2013 1">
      <a:dk1>
        <a:srgbClr val="2C3841"/>
      </a:dk1>
      <a:lt1>
        <a:srgbClr val="FFFFFF"/>
      </a:lt1>
      <a:dk2>
        <a:srgbClr val="DE481C"/>
      </a:dk2>
      <a:lt2>
        <a:srgbClr val="9F3515"/>
      </a:lt2>
      <a:accent1>
        <a:srgbClr val="E61554"/>
      </a:accent1>
      <a:accent2>
        <a:srgbClr val="F9B000"/>
      </a:accent2>
      <a:accent3>
        <a:srgbClr val="B2BB1C"/>
      </a:accent3>
      <a:accent4>
        <a:srgbClr val="0092CB"/>
      </a:accent4>
      <a:accent5>
        <a:srgbClr val="B71A8B"/>
      </a:accent5>
      <a:accent6>
        <a:srgbClr val="CADCF0"/>
      </a:accent6>
      <a:hlink>
        <a:srgbClr val="DE481C"/>
      </a:hlink>
      <a:folHlink>
        <a:srgbClr val="DE481C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ED809D3265FB4482D12D07C3DC45A7" ma:contentTypeVersion="0" ma:contentTypeDescription="Create a new document." ma:contentTypeScope="" ma:versionID="55002ed782730a7f99494006c128c96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5760026d9a59ec6be48a99397f577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5525E9-4126-4D4B-9907-6D33285AA38C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4CB19FC-11A8-48A6-9A46-45A9A64204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906F6F-F472-452B-ACA2-624D252C9B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10627</TotalTime>
  <Words>436</Words>
  <Application>Microsoft Macintosh PowerPoint</Application>
  <PresentationFormat>On-screen Show (16:9)</PresentationFormat>
  <Paragraphs>88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Jisc Theme</vt:lpstr>
      <vt:lpstr>What do FE Learners say?  Dr Greg Benfield</vt:lpstr>
      <vt:lpstr>Focus Groups</vt:lpstr>
      <vt:lpstr>Focus group protocol</vt:lpstr>
      <vt:lpstr>        7 key findings</vt:lpstr>
      <vt:lpstr>Process improvement prioritization</vt:lpstr>
      <vt:lpstr>        Reporting back</vt:lpstr>
    </vt:vector>
  </TitlesOfParts>
  <Company>iD Factory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Lisney</dc:creator>
  <cp:lastModifiedBy>Greg Benfield</cp:lastModifiedBy>
  <cp:revision>443</cp:revision>
  <cp:lastPrinted>2014-10-14T15:58:37Z</cp:lastPrinted>
  <dcterms:created xsi:type="dcterms:W3CDTF">2013-10-10T15:07:08Z</dcterms:created>
  <dcterms:modified xsi:type="dcterms:W3CDTF">2015-01-14T08:45:06Z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0x010100EBED809D3265FB4482D12D07C3DC45A7</vt:lpwstr>
  </property>
  <property fmtid="{D5CDD505-2E9C-101B-9397-08002B2CF9AE}" pid="3" name="IsMyDocuments">
    <vt:bool>true</vt:bool>
  </property>
</Properties>
</file>