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1" r:id="rId5"/>
    <p:sldId id="416" r:id="rId6"/>
    <p:sldId id="419" r:id="rId7"/>
    <p:sldId id="423" r:id="rId8"/>
    <p:sldId id="420" r:id="rId9"/>
    <p:sldId id="421" r:id="rId10"/>
    <p:sldId id="390" r:id="rId11"/>
    <p:sldId id="393" r:id="rId12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E8E2D6-1941-438D-8C7E-A06C621038E3}">
          <p14:sldIdLst>
            <p14:sldId id="261"/>
            <p14:sldId id="416"/>
            <p14:sldId id="419"/>
            <p14:sldId id="423"/>
            <p14:sldId id="420"/>
            <p14:sldId id="421"/>
            <p14:sldId id="390"/>
            <p14:sldId id="3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RPE, RHON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841"/>
    <a:srgbClr val="B71A8B"/>
    <a:srgbClr val="9F3515"/>
    <a:srgbClr val="E85E12"/>
    <a:srgbClr val="DE481C"/>
    <a:srgbClr val="9BA7B0"/>
    <a:srgbClr val="552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441" autoAdjust="0"/>
    <p:restoredTop sz="60523" autoAdjust="0"/>
  </p:normalViewPr>
  <p:slideViewPr>
    <p:cSldViewPr snapToGrid="0" snapToObjects="1" showGuides="1">
      <p:cViewPr varScale="1">
        <p:scale>
          <a:sx n="68" d="100"/>
          <a:sy n="68" d="100"/>
        </p:scale>
        <p:origin x="-104" y="-352"/>
      </p:cViewPr>
      <p:guideLst>
        <p:guide orient="horz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72" d="100"/>
          <a:sy n="72" d="100"/>
        </p:scale>
        <p:origin x="-226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578EC-FAFE-4825-8CE5-BEF56FAAB7C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322BD7-01A4-42FD-BCBF-EBA24E6F047A}">
      <dgm:prSet phldrT="[Text]" custT="1"/>
      <dgm:spPr/>
      <dgm:t>
        <a:bodyPr/>
        <a:lstStyle/>
        <a:p>
          <a:r>
            <a:rPr lang="en-GB" sz="1200" b="1" dirty="0" smtClean="0">
              <a:solidFill>
                <a:schemeClr val="accent5">
                  <a:lumMod val="75000"/>
                </a:schemeClr>
              </a:solidFill>
            </a:rPr>
            <a:t>Desk </a:t>
          </a:r>
        </a:p>
        <a:p>
          <a:r>
            <a:rPr lang="en-GB" sz="1200" b="1" dirty="0" smtClean="0">
              <a:solidFill>
                <a:schemeClr val="accent5">
                  <a:lumMod val="75000"/>
                </a:schemeClr>
              </a:solidFill>
            </a:rPr>
            <a:t>research</a:t>
          </a:r>
          <a:endParaRPr lang="en-GB" sz="1200" b="1" dirty="0">
            <a:solidFill>
              <a:schemeClr val="accent5">
                <a:lumMod val="75000"/>
              </a:schemeClr>
            </a:solidFill>
          </a:endParaRPr>
        </a:p>
      </dgm:t>
    </dgm:pt>
    <dgm:pt modelId="{B752D229-9793-4700-83E4-7B1D5048E869}" type="parTrans" cxnId="{4C460137-9100-4E13-A776-1BB0927E2192}">
      <dgm:prSet/>
      <dgm:spPr/>
      <dgm:t>
        <a:bodyPr/>
        <a:lstStyle/>
        <a:p>
          <a:endParaRPr lang="en-GB"/>
        </a:p>
      </dgm:t>
    </dgm:pt>
    <dgm:pt modelId="{5C571CCB-45FD-4963-B6FA-23B2FC6AD60F}" type="sibTrans" cxnId="{4C460137-9100-4E13-A776-1BB0927E2192}">
      <dgm:prSet/>
      <dgm:spPr/>
      <dgm:t>
        <a:bodyPr/>
        <a:lstStyle/>
        <a:p>
          <a:endParaRPr lang="en-GB"/>
        </a:p>
      </dgm:t>
    </dgm:pt>
    <dgm:pt modelId="{423BC044-B899-4EFE-9827-EDDB839DBFFC}">
      <dgm:prSet phldrT="[Text]" custT="1"/>
      <dgm:spPr/>
      <dgm:t>
        <a:bodyPr/>
        <a:lstStyle/>
        <a:p>
          <a:r>
            <a:rPr lang="en-GB" sz="1200" b="1" dirty="0" smtClean="0">
              <a:solidFill>
                <a:schemeClr val="accent5">
                  <a:lumMod val="75000"/>
                </a:schemeClr>
              </a:solidFill>
            </a:rPr>
            <a:t>Focus groups</a:t>
          </a:r>
          <a:endParaRPr lang="en-GB" sz="1200" b="1" dirty="0">
            <a:solidFill>
              <a:schemeClr val="accent5">
                <a:lumMod val="75000"/>
              </a:schemeClr>
            </a:solidFill>
          </a:endParaRPr>
        </a:p>
      </dgm:t>
    </dgm:pt>
    <dgm:pt modelId="{29AF58F1-3C36-401B-B5AA-6DEA2B7E8381}" type="parTrans" cxnId="{49B48C39-BE12-405F-BA9A-B9558D75BE96}">
      <dgm:prSet/>
      <dgm:spPr/>
      <dgm:t>
        <a:bodyPr/>
        <a:lstStyle/>
        <a:p>
          <a:endParaRPr lang="en-GB"/>
        </a:p>
      </dgm:t>
    </dgm:pt>
    <dgm:pt modelId="{61247820-0519-4F4A-A8C1-3882A82B1073}" type="sibTrans" cxnId="{49B48C39-BE12-405F-BA9A-B9558D75BE96}">
      <dgm:prSet/>
      <dgm:spPr/>
      <dgm:t>
        <a:bodyPr/>
        <a:lstStyle/>
        <a:p>
          <a:endParaRPr lang="en-GB"/>
        </a:p>
      </dgm:t>
    </dgm:pt>
    <dgm:pt modelId="{4F607B2C-7768-402A-B22A-D350025AE9A7}">
      <dgm:prSet phldrT="[Text]" custT="1"/>
      <dgm:spPr/>
      <dgm:t>
        <a:bodyPr/>
        <a:lstStyle/>
        <a:p>
          <a:r>
            <a:rPr lang="en-GB" sz="1800" b="1" dirty="0" smtClean="0">
              <a:solidFill>
                <a:schemeClr val="accent5">
                  <a:lumMod val="75000"/>
                </a:schemeClr>
              </a:solidFill>
            </a:rPr>
            <a:t>Consultation </a:t>
          </a:r>
        </a:p>
        <a:p>
          <a:r>
            <a:rPr lang="en-GB" sz="1800" b="1" dirty="0" smtClean="0">
              <a:solidFill>
                <a:schemeClr val="accent5">
                  <a:lumMod val="75000"/>
                </a:schemeClr>
              </a:solidFill>
            </a:rPr>
            <a:t>events</a:t>
          </a:r>
          <a:endParaRPr lang="en-GB" sz="1800" b="1" dirty="0">
            <a:solidFill>
              <a:schemeClr val="accent5">
                <a:lumMod val="75000"/>
              </a:schemeClr>
            </a:solidFill>
          </a:endParaRPr>
        </a:p>
      </dgm:t>
    </dgm:pt>
    <dgm:pt modelId="{D5750C28-7457-41B0-AFE5-285C0D05036B}" type="parTrans" cxnId="{C69110ED-3414-4F74-9B69-84B4B85083C2}">
      <dgm:prSet/>
      <dgm:spPr/>
      <dgm:t>
        <a:bodyPr/>
        <a:lstStyle/>
        <a:p>
          <a:endParaRPr lang="en-GB"/>
        </a:p>
      </dgm:t>
    </dgm:pt>
    <dgm:pt modelId="{212C1871-A6E3-4B1F-BBE7-6BF8113128B9}" type="sibTrans" cxnId="{C69110ED-3414-4F74-9B69-84B4B85083C2}">
      <dgm:prSet/>
      <dgm:spPr/>
      <dgm:t>
        <a:bodyPr/>
        <a:lstStyle/>
        <a:p>
          <a:endParaRPr lang="en-GB"/>
        </a:p>
      </dgm:t>
    </dgm:pt>
    <dgm:pt modelId="{0BF77BEB-0323-412D-87D0-8A1B27CC1797}" type="pres">
      <dgm:prSet presAssocID="{213578EC-FAFE-4825-8CE5-BEF56FAAB7C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1FC4E90D-5308-4734-9ED5-CB84294EC005}" type="pres">
      <dgm:prSet presAssocID="{70322BD7-01A4-42FD-BCBF-EBA24E6F047A}" presName="Accent1" presStyleCnt="0"/>
      <dgm:spPr/>
    </dgm:pt>
    <dgm:pt modelId="{D072CED8-BC99-40AC-AE1E-406C065C9D3A}" type="pres">
      <dgm:prSet presAssocID="{70322BD7-01A4-42FD-BCBF-EBA24E6F047A}" presName="Accent" presStyleLbl="node1" presStyleIdx="0" presStyleCnt="3" custLinFactNeighborX="-5661"/>
      <dgm:spPr/>
    </dgm:pt>
    <dgm:pt modelId="{11E2A34A-2B48-4F6E-85D5-48999E020AA1}" type="pres">
      <dgm:prSet presAssocID="{70322BD7-01A4-42FD-BCBF-EBA24E6F047A}" presName="Parent1" presStyleLbl="revTx" presStyleIdx="0" presStyleCnt="3" custScaleX="133958" custLinFactNeighborX="-6871" custLinFactNeighborY="-139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919793-E579-4055-A180-B2D7DCB39CC3}" type="pres">
      <dgm:prSet presAssocID="{423BC044-B899-4EFE-9827-EDDB839DBFFC}" presName="Accent2" presStyleCnt="0"/>
      <dgm:spPr/>
    </dgm:pt>
    <dgm:pt modelId="{4444830F-5D07-4DBA-B3CB-57932449653C}" type="pres">
      <dgm:prSet presAssocID="{423BC044-B899-4EFE-9827-EDDB839DBFFC}" presName="Accent" presStyleLbl="node1" presStyleIdx="1" presStyleCnt="3"/>
      <dgm:spPr/>
    </dgm:pt>
    <dgm:pt modelId="{84EEB115-EBA0-453B-8770-100FF7DFB251}" type="pres">
      <dgm:prSet presAssocID="{423BC044-B899-4EFE-9827-EDDB839DBFFC}" presName="Parent2" presStyleLbl="revTx" presStyleIdx="1" presStyleCnt="3" custScaleX="159545" custScaleY="183195" custLinFactNeighborX="8120" custLinFactNeighborY="-97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66FBA5-AEBA-4BE0-BDA8-FB3D282A0401}" type="pres">
      <dgm:prSet presAssocID="{4F607B2C-7768-402A-B22A-D350025AE9A7}" presName="Accent3" presStyleCnt="0"/>
      <dgm:spPr/>
    </dgm:pt>
    <dgm:pt modelId="{6B24AC5A-7981-4F04-A783-A8DF62E58950}" type="pres">
      <dgm:prSet presAssocID="{4F607B2C-7768-402A-B22A-D350025AE9A7}" presName="Accent" presStyleLbl="node1" presStyleIdx="2" presStyleCnt="3"/>
      <dgm:spPr/>
    </dgm:pt>
    <dgm:pt modelId="{D51A4E1C-E6E2-4076-981D-91D18581F08E}" type="pres">
      <dgm:prSet presAssocID="{4F607B2C-7768-402A-B22A-D350025AE9A7}" presName="Parent3" presStyleLbl="revTx" presStyleIdx="2" presStyleCnt="3" custScaleX="197331" custLinFactNeighborX="-3801" custLinFactNeighborY="231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08FC8A-C04C-4CCA-8488-A358BFA92A23}" type="presOf" srcId="{70322BD7-01A4-42FD-BCBF-EBA24E6F047A}" destId="{11E2A34A-2B48-4F6E-85D5-48999E020AA1}" srcOrd="0" destOrd="0" presId="urn:microsoft.com/office/officeart/2009/layout/CircleArrowProcess"/>
    <dgm:cxn modelId="{8126C201-1355-4EA5-898A-4D8246531A34}" type="presOf" srcId="{423BC044-B899-4EFE-9827-EDDB839DBFFC}" destId="{84EEB115-EBA0-453B-8770-100FF7DFB251}" srcOrd="0" destOrd="0" presId="urn:microsoft.com/office/officeart/2009/layout/CircleArrowProcess"/>
    <dgm:cxn modelId="{49B48C39-BE12-405F-BA9A-B9558D75BE96}" srcId="{213578EC-FAFE-4825-8CE5-BEF56FAAB7CC}" destId="{423BC044-B899-4EFE-9827-EDDB839DBFFC}" srcOrd="1" destOrd="0" parTransId="{29AF58F1-3C36-401B-B5AA-6DEA2B7E8381}" sibTransId="{61247820-0519-4F4A-A8C1-3882A82B1073}"/>
    <dgm:cxn modelId="{4C460137-9100-4E13-A776-1BB0927E2192}" srcId="{213578EC-FAFE-4825-8CE5-BEF56FAAB7CC}" destId="{70322BD7-01A4-42FD-BCBF-EBA24E6F047A}" srcOrd="0" destOrd="0" parTransId="{B752D229-9793-4700-83E4-7B1D5048E869}" sibTransId="{5C571CCB-45FD-4963-B6FA-23B2FC6AD60F}"/>
    <dgm:cxn modelId="{D406A6A9-EAB7-49E1-B95E-426DAC8E1595}" type="presOf" srcId="{213578EC-FAFE-4825-8CE5-BEF56FAAB7CC}" destId="{0BF77BEB-0323-412D-87D0-8A1B27CC1797}" srcOrd="0" destOrd="0" presId="urn:microsoft.com/office/officeart/2009/layout/CircleArrowProcess"/>
    <dgm:cxn modelId="{10011774-53FA-45DC-AA5B-05CC8EBE91EE}" type="presOf" srcId="{4F607B2C-7768-402A-B22A-D350025AE9A7}" destId="{D51A4E1C-E6E2-4076-981D-91D18581F08E}" srcOrd="0" destOrd="0" presId="urn:microsoft.com/office/officeart/2009/layout/CircleArrowProcess"/>
    <dgm:cxn modelId="{C69110ED-3414-4F74-9B69-84B4B85083C2}" srcId="{213578EC-FAFE-4825-8CE5-BEF56FAAB7CC}" destId="{4F607B2C-7768-402A-B22A-D350025AE9A7}" srcOrd="2" destOrd="0" parTransId="{D5750C28-7457-41B0-AFE5-285C0D05036B}" sibTransId="{212C1871-A6E3-4B1F-BBE7-6BF8113128B9}"/>
    <dgm:cxn modelId="{DDD49955-2853-4CAB-8DDD-CF5350B60F54}" type="presParOf" srcId="{0BF77BEB-0323-412D-87D0-8A1B27CC1797}" destId="{1FC4E90D-5308-4734-9ED5-CB84294EC005}" srcOrd="0" destOrd="0" presId="urn:microsoft.com/office/officeart/2009/layout/CircleArrowProcess"/>
    <dgm:cxn modelId="{AF777B16-B870-4A30-8D6D-D85B49A0C31F}" type="presParOf" srcId="{1FC4E90D-5308-4734-9ED5-CB84294EC005}" destId="{D072CED8-BC99-40AC-AE1E-406C065C9D3A}" srcOrd="0" destOrd="0" presId="urn:microsoft.com/office/officeart/2009/layout/CircleArrowProcess"/>
    <dgm:cxn modelId="{D1E8D74A-D43A-4404-B7EC-3E896CF1F084}" type="presParOf" srcId="{0BF77BEB-0323-412D-87D0-8A1B27CC1797}" destId="{11E2A34A-2B48-4F6E-85D5-48999E020AA1}" srcOrd="1" destOrd="0" presId="urn:microsoft.com/office/officeart/2009/layout/CircleArrowProcess"/>
    <dgm:cxn modelId="{E99FB717-F95A-4F56-959F-AE974A674474}" type="presParOf" srcId="{0BF77BEB-0323-412D-87D0-8A1B27CC1797}" destId="{C9919793-E579-4055-A180-B2D7DCB39CC3}" srcOrd="2" destOrd="0" presId="urn:microsoft.com/office/officeart/2009/layout/CircleArrowProcess"/>
    <dgm:cxn modelId="{F1092659-C670-4CB0-B1FE-1FCF71EECE5F}" type="presParOf" srcId="{C9919793-E579-4055-A180-B2D7DCB39CC3}" destId="{4444830F-5D07-4DBA-B3CB-57932449653C}" srcOrd="0" destOrd="0" presId="urn:microsoft.com/office/officeart/2009/layout/CircleArrowProcess"/>
    <dgm:cxn modelId="{5AFA2C2A-513D-4E78-835D-FC47EB75134F}" type="presParOf" srcId="{0BF77BEB-0323-412D-87D0-8A1B27CC1797}" destId="{84EEB115-EBA0-453B-8770-100FF7DFB251}" srcOrd="3" destOrd="0" presId="urn:microsoft.com/office/officeart/2009/layout/CircleArrowProcess"/>
    <dgm:cxn modelId="{D34DBC8E-0F22-4055-88C9-697973FB419D}" type="presParOf" srcId="{0BF77BEB-0323-412D-87D0-8A1B27CC1797}" destId="{5F66FBA5-AEBA-4BE0-BDA8-FB3D282A0401}" srcOrd="4" destOrd="0" presId="urn:microsoft.com/office/officeart/2009/layout/CircleArrowProcess"/>
    <dgm:cxn modelId="{9BD56984-755B-471F-A725-36724DFFBFC2}" type="presParOf" srcId="{5F66FBA5-AEBA-4BE0-BDA8-FB3D282A0401}" destId="{6B24AC5A-7981-4F04-A783-A8DF62E58950}" srcOrd="0" destOrd="0" presId="urn:microsoft.com/office/officeart/2009/layout/CircleArrowProcess"/>
    <dgm:cxn modelId="{FFB5E615-A75F-4FDA-AF0A-48EFEF6775BF}" type="presParOf" srcId="{0BF77BEB-0323-412D-87D0-8A1B27CC1797}" destId="{D51A4E1C-E6E2-4076-981D-91D18581F08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2CED8-BC99-40AC-AE1E-406C065C9D3A}">
      <dsp:nvSpPr>
        <dsp:cNvPr id="0" name=""/>
        <dsp:cNvSpPr/>
      </dsp:nvSpPr>
      <dsp:spPr>
        <a:xfrm>
          <a:off x="645624" y="695819"/>
          <a:ext cx="1299033" cy="129923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2A34A-2B48-4F6E-85D5-48999E020AA1}">
      <dsp:nvSpPr>
        <dsp:cNvPr id="0" name=""/>
        <dsp:cNvSpPr/>
      </dsp:nvSpPr>
      <dsp:spPr>
        <a:xfrm>
          <a:off x="834131" y="1114472"/>
          <a:ext cx="966973" cy="36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accent5">
                  <a:lumMod val="75000"/>
                </a:schemeClr>
              </a:solidFill>
            </a:rPr>
            <a:t>Desk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accent5">
                  <a:lumMod val="75000"/>
                </a:schemeClr>
              </a:solidFill>
            </a:rPr>
            <a:t>research</a:t>
          </a:r>
          <a:endParaRPr lang="en-GB" sz="12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834131" y="1114472"/>
        <a:ext cx="966973" cy="360837"/>
      </dsp:txXfrm>
    </dsp:sp>
    <dsp:sp modelId="{4444830F-5D07-4DBA-B3CB-57932449653C}">
      <dsp:nvSpPr>
        <dsp:cNvPr id="0" name=""/>
        <dsp:cNvSpPr/>
      </dsp:nvSpPr>
      <dsp:spPr>
        <a:xfrm>
          <a:off x="358361" y="1442324"/>
          <a:ext cx="1299033" cy="129923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EB115-EBA0-453B-8770-100FF7DFB251}">
      <dsp:nvSpPr>
        <dsp:cNvPr id="0" name=""/>
        <dsp:cNvSpPr/>
      </dsp:nvSpPr>
      <dsp:spPr>
        <a:xfrm>
          <a:off x="490655" y="1730434"/>
          <a:ext cx="1151672" cy="661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accent5">
                  <a:lumMod val="75000"/>
                </a:schemeClr>
              </a:solidFill>
            </a:rPr>
            <a:t>Focus groups</a:t>
          </a:r>
          <a:endParaRPr lang="en-GB" sz="12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90655" y="1730434"/>
        <a:ext cx="1151672" cy="661036"/>
      </dsp:txXfrm>
    </dsp:sp>
    <dsp:sp modelId="{6B24AC5A-7981-4F04-A783-A8DF62E58950}">
      <dsp:nvSpPr>
        <dsp:cNvPr id="0" name=""/>
        <dsp:cNvSpPr/>
      </dsp:nvSpPr>
      <dsp:spPr>
        <a:xfrm>
          <a:off x="811620" y="2278161"/>
          <a:ext cx="1116071" cy="111651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A4E1C-E6E2-4076-981D-91D18581F08E}">
      <dsp:nvSpPr>
        <dsp:cNvPr id="0" name=""/>
        <dsp:cNvSpPr/>
      </dsp:nvSpPr>
      <dsp:spPr>
        <a:xfrm>
          <a:off x="629271" y="2751144"/>
          <a:ext cx="1424429" cy="36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5">
                  <a:lumMod val="75000"/>
                </a:schemeClr>
              </a:solidFill>
            </a:rPr>
            <a:t>Consultation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5">
                  <a:lumMod val="75000"/>
                </a:schemeClr>
              </a:solidFill>
            </a:rPr>
            <a:t>events</a:t>
          </a:r>
          <a:endParaRPr lang="en-GB" sz="18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629271" y="2751144"/>
        <a:ext cx="1424429" cy="360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100" dirty="0">
              <a:solidFill>
                <a:srgbClr val="2C3841"/>
              </a:solidFill>
              <a:latin typeface="Corbel"/>
              <a:cs typeface="Corbe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F4E53-F32D-E643-8E4A-00EAFEAC0BDF}" type="datetimeFigureOut">
              <a:rPr lang="en-US" sz="1100" smtClean="0">
                <a:solidFill>
                  <a:srgbClr val="2C3841"/>
                </a:solidFill>
                <a:latin typeface="Corbel"/>
                <a:cs typeface="Corbel"/>
              </a:rPr>
              <a:pPr/>
              <a:t>14/01/2015</a:t>
            </a:fld>
            <a:endParaRPr lang="en-GB" sz="1100" dirty="0">
              <a:solidFill>
                <a:srgbClr val="2C3841"/>
              </a:solidFill>
              <a:latin typeface="Corbel"/>
              <a:cs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100" dirty="0">
              <a:solidFill>
                <a:srgbClr val="2C3841"/>
              </a:solidFill>
              <a:latin typeface="Corbel"/>
              <a:cs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C3291-B1ED-4249-AE87-332ED060E6C6}" type="slidenum">
              <a:rPr lang="en-GB" sz="1100" b="1" smtClean="0">
                <a:solidFill>
                  <a:srgbClr val="2C3841"/>
                </a:solidFill>
                <a:latin typeface="Corbel"/>
                <a:cs typeface="Corbel"/>
              </a:rPr>
              <a:pPr/>
              <a:t>‹#›</a:t>
            </a:fld>
            <a:endParaRPr lang="en-GB" sz="1100" b="1" dirty="0">
              <a:solidFill>
                <a:srgbClr val="2C384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023173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solidFill>
                  <a:srgbClr val="2C3841"/>
                </a:solidFill>
                <a:latin typeface="Corbel"/>
                <a:cs typeface="Corbel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solidFill>
                  <a:srgbClr val="2C3841"/>
                </a:solidFill>
                <a:latin typeface="Corbel"/>
                <a:cs typeface="Corbel"/>
              </a:defRPr>
            </a:lvl1pPr>
          </a:lstStyle>
          <a:p>
            <a:fld id="{46529CBB-F0FF-9842-BA64-0F347ABD5093}" type="datetimeFigureOut">
              <a:rPr lang="en-US" smtClean="0"/>
              <a:pPr/>
              <a:t>14/01/2015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solidFill>
                  <a:srgbClr val="2C3841"/>
                </a:solidFill>
                <a:latin typeface="Corbel"/>
                <a:cs typeface="Corbel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 b="1">
                <a:latin typeface="Corbel"/>
                <a:cs typeface="Corbel"/>
              </a:defRPr>
            </a:lvl1pPr>
          </a:lstStyle>
          <a:p>
            <a:fld id="{6B37C837-5377-6648-AD34-4D4FC0F568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5837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1pPr>
    <a:lvl2pPr marL="4572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2pPr>
    <a:lvl3pPr marL="9144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3pPr>
    <a:lvl4pPr marL="13716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4pPr>
    <a:lvl5pPr marL="18288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solidFill>
                <a:srgbClr val="2C38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2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Lets remind you the team…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88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455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Learner</a:t>
            </a:r>
            <a:r>
              <a:rPr lang="en-US" baseline="0" dirty="0" smtClean="0"/>
              <a:t> Voice videos</a:t>
            </a:r>
          </a:p>
          <a:p>
            <a:endParaRPr lang="en-US" baseline="0" dirty="0" smtClean="0"/>
          </a:p>
          <a:p>
            <a:r>
              <a:rPr lang="pt-BR" baseline="0" dirty="0" err="1" smtClean="0"/>
              <a:t>http</a:t>
            </a:r>
            <a:r>
              <a:rPr lang="pt-BR" baseline="0" dirty="0" smtClean="0"/>
              <a:t>://</a:t>
            </a:r>
            <a:r>
              <a:rPr lang="pt-BR" baseline="0" dirty="0" err="1" smtClean="0"/>
              <a:t>vimeo.com</a:t>
            </a:r>
            <a:r>
              <a:rPr lang="pt-BR" baseline="0" dirty="0" smtClean="0"/>
              <a:t>/116647287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903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This </a:t>
            </a:r>
            <a:r>
              <a:rPr lang="en-GB" sz="1200" kern="1200" dirty="0" err="1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Jisc</a:t>
            </a:r>
            <a:r>
              <a:rPr lang="en-GB" sz="1200" kern="1200" dirty="0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 project is exploring FE learners’ expectations and experiences of technology and future work will expand the remit to the wider FE and Skills sector. 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Building on earlier work, these consultation events are highly participative and will help answer questions such as: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563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440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5F6B85-BE3F-497A-A371-ED75AA04782D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 hangingPunct="1">
              <a:spcBef>
                <a:spcPct val="0"/>
              </a:spcBef>
            </a:pPr>
            <a:r>
              <a:rPr lang="en-GB" altLang="en-US" b="1" dirty="0">
                <a:solidFill>
                  <a:srgbClr val="2C3841"/>
                </a:solidFill>
                <a:latin typeface="Arial" charset="0"/>
                <a:cs typeface="Arial Unicode MS" charset="0"/>
              </a:rPr>
              <a:t>Go to ‘View’ menu &gt; ‘Header and Footer…’ to edit the footers on this slide (click ‘Apply’ to change only the currently selected slide, or ‘Apply to All’ to change the footers on all slides).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D5043E47-FECA-472F-A4D4-AF3B623F7D48}" type="slidenum">
              <a:rPr lang="en-GB" altLang="en-US">
                <a:solidFill>
                  <a:srgbClr val="2C3841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7</a:t>
            </a:fld>
            <a:endParaRPr lang="en-GB" altLang="en-US">
              <a:solidFill>
                <a:srgbClr val="2C3841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08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2C3841"/>
                </a:solidFill>
              </a:rPr>
              <a:t>Go to ‘View’ menu &gt; ‘Header and Footer…’ to edit the footers on this slide (click ‘Apply’ to change only the currently selected slide, or ‘Apply to All’ to change the footers</a:t>
            </a:r>
            <a:r>
              <a:rPr lang="en-US" sz="1200" b="1" baseline="0" dirty="0" smtClean="0">
                <a:solidFill>
                  <a:srgbClr val="2C3841"/>
                </a:solidFill>
              </a:rPr>
              <a:t> on all slides).</a:t>
            </a:r>
            <a:endParaRPr lang="en-US" sz="1200" b="1" dirty="0" smtClean="0">
              <a:solidFill>
                <a:srgbClr val="2C384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16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848492"/>
            <a:ext cx="7470000" cy="197490"/>
          </a:xfrm>
        </p:spPr>
        <p:txBody>
          <a:bodyPr>
            <a:sp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E481C"/>
              </a:buClr>
              <a:buSzPct val="120000"/>
              <a:buFont typeface="Lucida Grande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presentation subtitle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1440000" y="3420580"/>
            <a:ext cx="7470000" cy="377026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2800" b="1" i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presentation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53200"/>
            <a:ext cx="1029600" cy="183600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fld id="{C750183E-5AE1-DC40-89B1-1CBB18EE30C8}" type="datetime1">
              <a:rPr lang="en-GB" smtClean="0"/>
              <a:pPr lvl="0"/>
              <a:t>20/05/2014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52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isc Slid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0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End Slid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utterstock_129615650_handphone(tomedit2)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743" y="637817"/>
            <a:ext cx="469125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2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isc Slide (End Slid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elete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020"/>
            <a:ext cx="7473696" cy="4602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19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4914002"/>
            <a:ext cx="1080120" cy="178030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1" i="0">
                <a:solidFill>
                  <a:srgbClr val="9BA7B0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21/05/2014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03648" y="4914002"/>
            <a:ext cx="6192688" cy="178030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0" i="0">
                <a:solidFill>
                  <a:srgbClr val="9BA7B0"/>
                </a:solidFill>
                <a:latin typeface="Corbel"/>
                <a:cs typeface="Corbel"/>
              </a:defRPr>
            </a:lvl1pPr>
          </a:lstStyle>
          <a:p>
            <a:r>
              <a:rPr lang="nn-NO" smtClean="0"/>
              <a:t>Jisc Digital Student http://digitalstudent.jiscinvolve.org.uk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0352" y="4914002"/>
            <a:ext cx="1224136" cy="17803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 i="0">
                <a:solidFill>
                  <a:srgbClr val="9BA7B0"/>
                </a:solidFill>
                <a:latin typeface="Corbel"/>
                <a:cs typeface="Corbel"/>
              </a:defRPr>
            </a:lvl1pPr>
          </a:lstStyle>
          <a:p>
            <a:fld id="{6EE4441F-50D6-0747-BB38-856ECDA8DB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80000" y="4876006"/>
            <a:ext cx="878497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9BA7B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91680" y="158400"/>
            <a:ext cx="7272320" cy="38880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2250">
                <a:solidFill>
                  <a:srgbClr val="0092CB"/>
                </a:solidFill>
                <a:latin typeface="Corbe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0000" y="1080000"/>
            <a:ext cx="8424000" cy="3600000"/>
          </a:xfrm>
          <a:prstGeom prst="rect">
            <a:avLst/>
          </a:prstGeom>
        </p:spPr>
        <p:txBody>
          <a:bodyPr vert="horz" lIns="0" tIns="0" rIns="0" bIns="0"/>
          <a:lstStyle>
            <a:lvl1pPr marL="243000" indent="-243000">
              <a:lnSpc>
                <a:spcPct val="100000"/>
              </a:lnSpc>
              <a:spcBef>
                <a:spcPts val="1800"/>
              </a:spcBef>
              <a:buClr>
                <a:srgbClr val="E85E12"/>
              </a:buClr>
              <a:buSzPct val="120000"/>
              <a:buFont typeface="Lucida Grande"/>
              <a:buChar char="»"/>
              <a:defRPr sz="1800" b="0">
                <a:solidFill>
                  <a:srgbClr val="2C3841"/>
                </a:solidFill>
                <a:latin typeface="Corbel"/>
                <a:cs typeface="Corbel"/>
              </a:defRPr>
            </a:lvl1pPr>
            <a:lvl2pPr marL="486000" indent="-243000">
              <a:lnSpc>
                <a:spcPct val="100000"/>
              </a:lnSpc>
              <a:spcBef>
                <a:spcPts val="900"/>
              </a:spcBef>
              <a:buClr>
                <a:srgbClr val="E85E12"/>
              </a:buClr>
              <a:buSzPct val="120000"/>
              <a:buFont typeface="Lucida Grande"/>
              <a:buChar char="›"/>
              <a:defRPr sz="1800" b="0">
                <a:solidFill>
                  <a:srgbClr val="2C3841"/>
                </a:solidFill>
                <a:latin typeface="Corbel"/>
                <a:cs typeface="Corbel"/>
              </a:defRPr>
            </a:lvl2pPr>
            <a:lvl3pPr marL="729000" indent="-243000">
              <a:lnSpc>
                <a:spcPct val="100000"/>
              </a:lnSpc>
              <a:spcBef>
                <a:spcPts val="450"/>
              </a:spcBef>
              <a:buClr>
                <a:srgbClr val="E85E12"/>
              </a:buClr>
              <a:buSzPct val="120000"/>
              <a:buFont typeface="Lucida Grande"/>
              <a:buChar char="›"/>
              <a:defRPr sz="1500" b="0">
                <a:solidFill>
                  <a:srgbClr val="2C3841"/>
                </a:solidFill>
                <a:latin typeface="Corbel"/>
                <a:cs typeface="Corbel"/>
              </a:defRPr>
            </a:lvl3pPr>
            <a:lvl4pPr marL="972000" indent="-243000">
              <a:lnSpc>
                <a:spcPct val="100000"/>
              </a:lnSpc>
              <a:spcBef>
                <a:spcPts val="450"/>
              </a:spcBef>
              <a:buClr>
                <a:srgbClr val="E85E12"/>
              </a:buClr>
              <a:buSzPct val="120000"/>
              <a:buFont typeface="Lucida Grande"/>
              <a:buChar char="›"/>
              <a:defRPr sz="1500" b="0">
                <a:solidFill>
                  <a:srgbClr val="2C3841"/>
                </a:solidFill>
                <a:latin typeface="Corbel"/>
                <a:cs typeface="Corbel"/>
              </a:defRPr>
            </a:lvl4pPr>
            <a:lvl5pPr marL="1134000" indent="-243000">
              <a:lnSpc>
                <a:spcPct val="100000"/>
              </a:lnSpc>
              <a:spcBef>
                <a:spcPts val="450"/>
              </a:spcBef>
              <a:buClr>
                <a:srgbClr val="E85E12"/>
              </a:buClr>
              <a:buSzPct val="120000"/>
              <a:buFont typeface="Lucida Grande"/>
              <a:buChar char="›"/>
              <a:defRPr sz="1500" b="0">
                <a:solidFill>
                  <a:srgbClr val="2C3841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80000" y="0"/>
            <a:ext cx="1223648" cy="540000"/>
            <a:chOff x="360000" y="0"/>
            <a:chExt cx="928800" cy="540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360000" y="0"/>
              <a:ext cx="928800" cy="540000"/>
            </a:xfrm>
            <a:prstGeom prst="rect">
              <a:avLst/>
            </a:prstGeom>
            <a:solidFill>
              <a:srgbClr val="E85E1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400" y="93600"/>
              <a:ext cx="703084" cy="332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356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isc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9736" y="1710000"/>
            <a:ext cx="7740264" cy="430887"/>
          </a:xfrm>
        </p:spPr>
        <p:txBody>
          <a:bodyPr wrap="square" anchor="t">
            <a:spAutoFit/>
          </a:bodyPr>
          <a:lstStyle>
            <a:lvl1pPr algn="l">
              <a:defRPr sz="2800" b="1" cap="none"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section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736" y="2705036"/>
            <a:ext cx="7740264" cy="253916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>
                <a:solidFill>
                  <a:srgbClr val="2C384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section subtitle</a:t>
            </a:r>
          </a:p>
        </p:txBody>
      </p:sp>
      <p:pic>
        <p:nvPicPr>
          <p:cNvPr id="11" name="Picture 10" descr="2013_Jisc_Logo_RGB300(26mm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935736" cy="5455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4571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isc Slide (1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2013_Jisc_Logo_RGB300(19.5mm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1 col + Head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4000" y="1350000"/>
            <a:ext cx="8676000" cy="3420000"/>
          </a:xfrm>
        </p:spPr>
        <p:txBody>
          <a:bodyPr/>
          <a:lstStyle/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2013_Jisc_Logo_RGB300(19.5mm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34000" y="900000"/>
            <a:ext cx="8676000" cy="45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15082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isc Slide (2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4000" y="900113"/>
            <a:ext cx="4140000" cy="3870000"/>
          </a:xfrm>
        </p:spPr>
        <p:txBody>
          <a:bodyPr/>
          <a:lstStyle>
            <a:lvl1pPr>
              <a:defRPr sz="2800">
                <a:solidFill>
                  <a:srgbClr val="2C3841"/>
                </a:solidFill>
              </a:defRPr>
            </a:lvl1pPr>
            <a:lvl2pPr>
              <a:defRPr sz="2800">
                <a:solidFill>
                  <a:srgbClr val="2C3841"/>
                </a:solidFill>
              </a:defRPr>
            </a:lvl2pPr>
            <a:lvl3pPr>
              <a:defRPr sz="2400">
                <a:solidFill>
                  <a:srgbClr val="2C3841"/>
                </a:solidFill>
              </a:defRPr>
            </a:lvl3pPr>
            <a:lvl4pPr>
              <a:defRPr sz="2400">
                <a:solidFill>
                  <a:srgbClr val="2C3841"/>
                </a:solidFill>
              </a:defRPr>
            </a:lvl4pPr>
            <a:lvl5pPr>
              <a:defRPr sz="2400">
                <a:solidFill>
                  <a:srgbClr val="2C384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70001" y="900113"/>
            <a:ext cx="4140000" cy="3870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2013_Jisc_Logo_RGB300(19.5mm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isc Slide (2 col + Head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4000" y="0"/>
            <a:ext cx="7506000" cy="468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4000" y="900000"/>
            <a:ext cx="4140000" cy="45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slide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34000" y="1350000"/>
            <a:ext cx="4139999" cy="3420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70001" y="900000"/>
            <a:ext cx="4140000" cy="45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slide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70000" y="1350000"/>
            <a:ext cx="4139999" cy="3420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2013_Jisc_Logo_RGB300(19.5mm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4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2 col + 2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4000" y="900113"/>
            <a:ext cx="4140000" cy="3870000"/>
          </a:xfrm>
        </p:spPr>
        <p:txBody>
          <a:bodyPr/>
          <a:lstStyle>
            <a:lvl1pPr>
              <a:defRPr sz="2800">
                <a:solidFill>
                  <a:srgbClr val="2C3841"/>
                </a:solidFill>
              </a:defRPr>
            </a:lvl1pPr>
            <a:lvl2pPr>
              <a:defRPr sz="2800">
                <a:solidFill>
                  <a:srgbClr val="2C3841"/>
                </a:solidFill>
              </a:defRPr>
            </a:lvl2pPr>
            <a:lvl3pPr>
              <a:defRPr sz="2400">
                <a:solidFill>
                  <a:srgbClr val="2C3841"/>
                </a:solidFill>
              </a:defRPr>
            </a:lvl3pPr>
            <a:lvl4pPr>
              <a:defRPr sz="2400">
                <a:solidFill>
                  <a:srgbClr val="2C3841"/>
                </a:solidFill>
              </a:defRPr>
            </a:lvl4pPr>
            <a:lvl5pPr>
              <a:defRPr sz="2400">
                <a:solidFill>
                  <a:srgbClr val="2C384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70001" y="900113"/>
            <a:ext cx="4140000" cy="1846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2013_Jisc_Logo_RGB300(19.5mm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770001" y="2923296"/>
            <a:ext cx="4140000" cy="1846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17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Pic +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4000" y="0"/>
            <a:ext cx="7506000" cy="468000"/>
          </a:xfrm>
        </p:spPr>
        <p:txBody>
          <a:bodyPr anchor="b">
            <a:normAutofit/>
          </a:bodyPr>
          <a:lstStyle>
            <a:lvl1pPr algn="r"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6000" y="900000"/>
            <a:ext cx="7200000" cy="35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35040" y="4500000"/>
            <a:ext cx="5400000" cy="27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image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2013_Jisc_Logo_RGB300(19.5mm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335040" y="4500000"/>
            <a:ext cx="1800000" cy="270000"/>
          </a:xfrm>
        </p:spPr>
        <p:txBody>
          <a:bodyPr>
            <a:normAutofit/>
          </a:bodyPr>
          <a:lstStyle>
            <a:lvl1pPr marL="0" indent="0" algn="r">
              <a:buNone/>
              <a:defRPr sz="800">
                <a:solidFill>
                  <a:srgbClr val="9BA7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image attribution</a:t>
            </a:r>
          </a:p>
        </p:txBody>
      </p:sp>
    </p:spTree>
    <p:extLst>
      <p:ext uri="{BB962C8B-B14F-4D97-AF65-F5344CB8AC3E}">
        <p14:creationId xmlns:p14="http://schemas.microsoft.com/office/powerpoint/2010/main" val="169746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isc Slide (Titl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2013_Jisc_Logo_RGB300(19.5mm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5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4001" y="2"/>
            <a:ext cx="7506000" cy="468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000" y="900000"/>
            <a:ext cx="8676000" cy="387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000" y="489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0" b="1" normalizeH="0">
                <a:solidFill>
                  <a:srgbClr val="9BA7B0"/>
                </a:solidFill>
              </a:defRPr>
            </a:lvl1pPr>
          </a:lstStyle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000" y="4896000"/>
            <a:ext cx="71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0">
                <a:solidFill>
                  <a:srgbClr val="9BA7B0"/>
                </a:solidFill>
              </a:defRPr>
            </a:lvl1pPr>
          </a:lstStyle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000" y="489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50" b="1">
                <a:solidFill>
                  <a:srgbClr val="9BA7B0"/>
                </a:solidFill>
              </a:defRPr>
            </a:lvl1pPr>
          </a:lstStyle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66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9" r:id="rId4"/>
    <p:sldLayoutId id="2147483652" r:id="rId5"/>
    <p:sldLayoutId id="2147483653" r:id="rId6"/>
    <p:sldLayoutId id="2147483658" r:id="rId7"/>
    <p:sldLayoutId id="2147483657" r:id="rId8"/>
    <p:sldLayoutId id="2147483654" r:id="rId9"/>
    <p:sldLayoutId id="2147483655" r:id="rId10"/>
    <p:sldLayoutId id="2147483660" r:id="rId11"/>
    <p:sldLayoutId id="2147483661" r:id="rId12"/>
    <p:sldLayoutId id="2147483663" r:id="rId13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ct val="90000"/>
        </a:lnSpc>
        <a:spcBef>
          <a:spcPts val="1200"/>
        </a:spcBef>
        <a:buClr>
          <a:srgbClr val="DE481C"/>
        </a:buClr>
        <a:buSzPct val="120000"/>
        <a:buFont typeface="Lucida Grande"/>
        <a:buChar char="»"/>
        <a:defRPr sz="2800" kern="1200">
          <a:solidFill>
            <a:srgbClr val="2C384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ct val="90000"/>
        </a:lnSpc>
        <a:spcBef>
          <a:spcPts val="800"/>
        </a:spcBef>
        <a:buClr>
          <a:srgbClr val="DE481C"/>
        </a:buClr>
        <a:buSzPct val="120000"/>
        <a:buFont typeface="Lucida Grande"/>
        <a:buChar char="›"/>
        <a:defRPr sz="2800" kern="1200">
          <a:solidFill>
            <a:srgbClr val="2C3841"/>
          </a:solidFill>
          <a:latin typeface="+mn-lt"/>
          <a:ea typeface="+mn-ea"/>
          <a:cs typeface="+mn-cs"/>
        </a:defRPr>
      </a:lvl2pPr>
      <a:lvl3pPr marL="864000" indent="-288000" algn="l" defTabSz="457200" rtl="0" eaLnBrk="1" latinLnBrk="0" hangingPunct="1">
        <a:lnSpc>
          <a:spcPct val="90000"/>
        </a:lnSpc>
        <a:spcBef>
          <a:spcPts val="400"/>
        </a:spcBef>
        <a:buClr>
          <a:srgbClr val="DE481C"/>
        </a:buClr>
        <a:buSzPct val="120000"/>
        <a:buFont typeface="Lucida Grande"/>
        <a:buChar char="–"/>
        <a:defRPr sz="2400" kern="1200">
          <a:solidFill>
            <a:srgbClr val="2C3841"/>
          </a:solidFill>
          <a:latin typeface="+mn-lt"/>
          <a:ea typeface="+mn-ea"/>
          <a:cs typeface="+mn-cs"/>
        </a:defRPr>
      </a:lvl3pPr>
      <a:lvl4pPr marL="1152000" indent="-288000" algn="l" defTabSz="457200" rtl="0" eaLnBrk="1" latinLnBrk="0" hangingPunct="1">
        <a:lnSpc>
          <a:spcPct val="90000"/>
        </a:lnSpc>
        <a:spcBef>
          <a:spcPts val="400"/>
        </a:spcBef>
        <a:buClr>
          <a:srgbClr val="DE481C"/>
        </a:buClr>
        <a:buSzPct val="120000"/>
        <a:buFont typeface="Lucida Grande"/>
        <a:buChar char="–"/>
        <a:defRPr sz="2400" kern="1200">
          <a:solidFill>
            <a:srgbClr val="2C3841"/>
          </a:solidFill>
          <a:latin typeface="+mn-lt"/>
          <a:ea typeface="+mn-ea"/>
          <a:cs typeface="+mn-cs"/>
        </a:defRPr>
      </a:lvl4pPr>
      <a:lvl5pPr marL="1440000" indent="-288000" algn="l" defTabSz="457200" rtl="0" eaLnBrk="1" latinLnBrk="0" hangingPunct="1">
        <a:lnSpc>
          <a:spcPct val="90000"/>
        </a:lnSpc>
        <a:spcBef>
          <a:spcPts val="400"/>
        </a:spcBef>
        <a:buClr>
          <a:srgbClr val="DE481C"/>
        </a:buClr>
        <a:buSzPct val="120000"/>
        <a:buFont typeface="Lucida Grande"/>
        <a:buChar char="–"/>
        <a:defRPr sz="2400" kern="1200">
          <a:solidFill>
            <a:srgbClr val="2C384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intrain.com/" TargetMode="External"/><Relationship Id="rId4" Type="http://schemas.openxmlformats.org/officeDocument/2006/relationships/hyperlink" Target="http://www.etcvenues.co.uk/venues/the-hatton" TargetMode="External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16647287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student.jiscinvolve.org.uk/" TargetMode="External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sharpe@brookes.ac.uk" TargetMode="External"/><Relationship Id="rId4" Type="http://schemas.openxmlformats.org/officeDocument/2006/relationships/hyperlink" Target="http://digitalstudent.jiscinvolve.org/" TargetMode="External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deleteme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56040" y="3294054"/>
            <a:ext cx="7887960" cy="1090377"/>
          </a:xfrm>
          <a:prstGeom prst="rect">
            <a:avLst/>
          </a:prstGeom>
          <a:solidFill>
            <a:srgbClr val="DE481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3291830"/>
            <a:ext cx="1184032" cy="1092601"/>
          </a:xfrm>
          <a:prstGeom prst="rect">
            <a:avLst/>
          </a:prstGeom>
          <a:solidFill>
            <a:srgbClr val="DE481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31627" y="4013713"/>
            <a:ext cx="7470000" cy="197490"/>
          </a:xfrm>
        </p:spPr>
        <p:txBody>
          <a:bodyPr/>
          <a:lstStyle/>
          <a:p>
            <a:r>
              <a:rPr lang="en-GB" dirty="0" smtClean="0"/>
              <a:t>				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689" y="3359731"/>
            <a:ext cx="7470000" cy="377026"/>
          </a:xfrm>
        </p:spPr>
        <p:txBody>
          <a:bodyPr>
            <a:noAutofit/>
          </a:bodyPr>
          <a:lstStyle/>
          <a:p>
            <a:pPr algn="r"/>
            <a:r>
              <a:rPr lang="en-GB" dirty="0" smtClean="0"/>
              <a:t>Further Education Digital Student Project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dirty="0" smtClean="0"/>
              <a:t>Sarah Knight, Senior Co-design Manager, Student Experience, </a:t>
            </a:r>
            <a:r>
              <a:rPr lang="en-GB" sz="1600" dirty="0" err="1" smtClean="0"/>
              <a:t>Jisc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0" y="3537466"/>
            <a:ext cx="1184032" cy="6476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400" dirty="0" smtClean="0"/>
              <a:t>Birmingham,</a:t>
            </a:r>
          </a:p>
          <a:p>
            <a:pPr algn="ctr">
              <a:lnSpc>
                <a:spcPct val="100000"/>
              </a:lnSpc>
            </a:pPr>
            <a:r>
              <a:rPr lang="en-GB" sz="1400" dirty="0" smtClean="0"/>
              <a:t>15/10/14</a:t>
            </a:r>
            <a:endParaRPr lang="en-GB" sz="1400" dirty="0"/>
          </a:p>
        </p:txBody>
      </p:sp>
      <p:pic>
        <p:nvPicPr>
          <p:cNvPr id="6" name="Picture 5" descr="2013_Jisc_Logo_RGB300(26mm)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935736" cy="545592"/>
          </a:xfrm>
          <a:prstGeom prst="rect">
            <a:avLst/>
          </a:prstGeom>
        </p:spPr>
      </p:pic>
      <p:sp>
        <p:nvSpPr>
          <p:cNvPr id="9" name="Parallelogram 20"/>
          <p:cNvSpPr/>
          <p:nvPr/>
        </p:nvSpPr>
        <p:spPr>
          <a:xfrm>
            <a:off x="1179839" y="3293531"/>
            <a:ext cx="79780" cy="961504"/>
          </a:xfrm>
          <a:custGeom>
            <a:avLst/>
            <a:gdLst>
              <a:gd name="connsiteX0" fmla="*/ 0 w 216024"/>
              <a:gd name="connsiteY0" fmla="*/ 936104 h 936104"/>
              <a:gd name="connsiteX1" fmla="*/ 54006 w 216024"/>
              <a:gd name="connsiteY1" fmla="*/ 0 h 936104"/>
              <a:gd name="connsiteX2" fmla="*/ 216024 w 216024"/>
              <a:gd name="connsiteY2" fmla="*/ 0 h 936104"/>
              <a:gd name="connsiteX3" fmla="*/ 162018 w 216024"/>
              <a:gd name="connsiteY3" fmla="*/ 936104 h 936104"/>
              <a:gd name="connsiteX4" fmla="*/ 0 w 216024"/>
              <a:gd name="connsiteY4" fmla="*/ 936104 h 936104"/>
              <a:gd name="connsiteX0" fmla="*/ 76169 w 292193"/>
              <a:gd name="connsiteY0" fmla="*/ 1136129 h 1136129"/>
              <a:gd name="connsiteX1" fmla="*/ 0 w 292193"/>
              <a:gd name="connsiteY1" fmla="*/ 0 h 1136129"/>
              <a:gd name="connsiteX2" fmla="*/ 292193 w 292193"/>
              <a:gd name="connsiteY2" fmla="*/ 200025 h 1136129"/>
              <a:gd name="connsiteX3" fmla="*/ 238187 w 292193"/>
              <a:gd name="connsiteY3" fmla="*/ 1136129 h 1136129"/>
              <a:gd name="connsiteX4" fmla="*/ 76169 w 292193"/>
              <a:gd name="connsiteY4" fmla="*/ 1136129 h 1136129"/>
              <a:gd name="connsiteX0" fmla="*/ 3144 w 292193"/>
              <a:gd name="connsiteY0" fmla="*/ 917054 h 1136129"/>
              <a:gd name="connsiteX1" fmla="*/ 0 w 292193"/>
              <a:gd name="connsiteY1" fmla="*/ 0 h 1136129"/>
              <a:gd name="connsiteX2" fmla="*/ 292193 w 292193"/>
              <a:gd name="connsiteY2" fmla="*/ 200025 h 1136129"/>
              <a:gd name="connsiteX3" fmla="*/ 238187 w 292193"/>
              <a:gd name="connsiteY3" fmla="*/ 1136129 h 1136129"/>
              <a:gd name="connsiteX4" fmla="*/ 3144 w 292193"/>
              <a:gd name="connsiteY4" fmla="*/ 917054 h 1136129"/>
              <a:gd name="connsiteX0" fmla="*/ 3144 w 292193"/>
              <a:gd name="connsiteY0" fmla="*/ 917054 h 917054"/>
              <a:gd name="connsiteX1" fmla="*/ 0 w 292193"/>
              <a:gd name="connsiteY1" fmla="*/ 0 h 917054"/>
              <a:gd name="connsiteX2" fmla="*/ 292193 w 292193"/>
              <a:gd name="connsiteY2" fmla="*/ 200025 h 917054"/>
              <a:gd name="connsiteX3" fmla="*/ 41337 w 292193"/>
              <a:gd name="connsiteY3" fmla="*/ 767829 h 917054"/>
              <a:gd name="connsiteX4" fmla="*/ 3144 w 292193"/>
              <a:gd name="connsiteY4" fmla="*/ 917054 h 917054"/>
              <a:gd name="connsiteX0" fmla="*/ 3144 w 292193"/>
              <a:gd name="connsiteY0" fmla="*/ 917054 h 964679"/>
              <a:gd name="connsiteX1" fmla="*/ 0 w 292193"/>
              <a:gd name="connsiteY1" fmla="*/ 0 h 964679"/>
              <a:gd name="connsiteX2" fmla="*/ 292193 w 292193"/>
              <a:gd name="connsiteY2" fmla="*/ 200025 h 964679"/>
              <a:gd name="connsiteX3" fmla="*/ 76262 w 292193"/>
              <a:gd name="connsiteY3" fmla="*/ 964679 h 964679"/>
              <a:gd name="connsiteX4" fmla="*/ 3144 w 292193"/>
              <a:gd name="connsiteY4" fmla="*/ 917054 h 964679"/>
              <a:gd name="connsiteX0" fmla="*/ 164976 w 238094"/>
              <a:gd name="connsiteY0" fmla="*/ 917054 h 964679"/>
              <a:gd name="connsiteX1" fmla="*/ 161832 w 238094"/>
              <a:gd name="connsiteY1" fmla="*/ 0 h 964679"/>
              <a:gd name="connsiteX2" fmla="*/ 0 w 238094"/>
              <a:gd name="connsiteY2" fmla="*/ 180975 h 964679"/>
              <a:gd name="connsiteX3" fmla="*/ 238094 w 238094"/>
              <a:gd name="connsiteY3" fmla="*/ 964679 h 964679"/>
              <a:gd name="connsiteX4" fmla="*/ 164976 w 238094"/>
              <a:gd name="connsiteY4" fmla="*/ 917054 h 964679"/>
              <a:gd name="connsiteX0" fmla="*/ 3144 w 79468"/>
              <a:gd name="connsiteY0" fmla="*/ 917054 h 964679"/>
              <a:gd name="connsiteX1" fmla="*/ 0 w 79468"/>
              <a:gd name="connsiteY1" fmla="*/ 0 h 964679"/>
              <a:gd name="connsiteX2" fmla="*/ 79468 w 79468"/>
              <a:gd name="connsiteY2" fmla="*/ 47625 h 964679"/>
              <a:gd name="connsiteX3" fmla="*/ 76262 w 79468"/>
              <a:gd name="connsiteY3" fmla="*/ 964679 h 964679"/>
              <a:gd name="connsiteX4" fmla="*/ 3144 w 79468"/>
              <a:gd name="connsiteY4" fmla="*/ 917054 h 964679"/>
              <a:gd name="connsiteX0" fmla="*/ 3144 w 79749"/>
              <a:gd name="connsiteY0" fmla="*/ 917054 h 961504"/>
              <a:gd name="connsiteX1" fmla="*/ 0 w 79749"/>
              <a:gd name="connsiteY1" fmla="*/ 0 h 961504"/>
              <a:gd name="connsiteX2" fmla="*/ 79468 w 79749"/>
              <a:gd name="connsiteY2" fmla="*/ 47625 h 961504"/>
              <a:gd name="connsiteX3" fmla="*/ 79437 w 79749"/>
              <a:gd name="connsiteY3" fmla="*/ 961504 h 961504"/>
              <a:gd name="connsiteX4" fmla="*/ 3144 w 79749"/>
              <a:gd name="connsiteY4" fmla="*/ 917054 h 961504"/>
              <a:gd name="connsiteX0" fmla="*/ 0 w 79780"/>
              <a:gd name="connsiteY0" fmla="*/ 913879 h 961504"/>
              <a:gd name="connsiteX1" fmla="*/ 31 w 79780"/>
              <a:gd name="connsiteY1" fmla="*/ 0 h 961504"/>
              <a:gd name="connsiteX2" fmla="*/ 79499 w 79780"/>
              <a:gd name="connsiteY2" fmla="*/ 47625 h 961504"/>
              <a:gd name="connsiteX3" fmla="*/ 79468 w 79780"/>
              <a:gd name="connsiteY3" fmla="*/ 961504 h 961504"/>
              <a:gd name="connsiteX4" fmla="*/ 0 w 79780"/>
              <a:gd name="connsiteY4" fmla="*/ 913879 h 96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80" h="961504">
                <a:moveTo>
                  <a:pt x="0" y="913879"/>
                </a:moveTo>
                <a:cubicBezTo>
                  <a:pt x="10" y="609253"/>
                  <a:pt x="21" y="304626"/>
                  <a:pt x="31" y="0"/>
                </a:cubicBezTo>
                <a:lnTo>
                  <a:pt x="79499" y="47625"/>
                </a:lnTo>
                <a:cubicBezTo>
                  <a:pt x="78430" y="353310"/>
                  <a:pt x="80537" y="655819"/>
                  <a:pt x="79468" y="961504"/>
                </a:cubicBezTo>
                <a:lnTo>
                  <a:pt x="0" y="913879"/>
                </a:lnTo>
                <a:close/>
              </a:path>
            </a:pathLst>
          </a:custGeom>
          <a:solidFill>
            <a:srgbClr val="9F35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00185" y="4629402"/>
            <a:ext cx="8235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E85E12"/>
                </a:solidFill>
              </a:rPr>
              <a:t>#</a:t>
            </a:r>
            <a:r>
              <a:rPr lang="en-GB" sz="2400" dirty="0" err="1" smtClean="0">
                <a:solidFill>
                  <a:srgbClr val="E85E12"/>
                </a:solidFill>
              </a:rPr>
              <a:t>digitalstudent</a:t>
            </a:r>
            <a:r>
              <a:rPr lang="en-GB" sz="2400" dirty="0"/>
              <a:t> </a:t>
            </a:r>
            <a:r>
              <a:rPr lang="en-GB" sz="2400" dirty="0" smtClean="0"/>
              <a:t>            </a:t>
            </a:r>
            <a:r>
              <a:rPr lang="en-GB" sz="2400" dirty="0" smtClean="0">
                <a:solidFill>
                  <a:srgbClr val="E85E12"/>
                </a:solidFill>
              </a:rPr>
              <a:t>http://digitalstudent.jiscinvolve.org</a:t>
            </a:r>
            <a:endParaRPr lang="en-GB" sz="2400" dirty="0">
              <a:solidFill>
                <a:srgbClr val="E85E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3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 Digital Student Project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8922" y="806216"/>
            <a:ext cx="4607631" cy="38700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dirty="0"/>
              <a:t>Professor </a:t>
            </a:r>
            <a:r>
              <a:rPr lang="en-US" dirty="0" err="1"/>
              <a:t>Rhona</a:t>
            </a:r>
            <a:r>
              <a:rPr lang="en-US" dirty="0"/>
              <a:t> Sharpe, OCSLD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Dr. Greg Benfield, OCSLD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Dr. Elizabeth Browne, School of Education, 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Dr. </a:t>
            </a:r>
            <a:r>
              <a:rPr lang="en-US" dirty="0" err="1"/>
              <a:t>Metaxia</a:t>
            </a:r>
            <a:r>
              <a:rPr lang="en-US" dirty="0"/>
              <a:t> </a:t>
            </a:r>
            <a:r>
              <a:rPr lang="en-US" dirty="0" err="1"/>
              <a:t>Pavlakou</a:t>
            </a:r>
            <a:r>
              <a:rPr lang="en-US" dirty="0"/>
              <a:t>, OCSLD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Marilyn Hockley, independent consultant</a:t>
            </a:r>
          </a:p>
          <a:p>
            <a:pPr algn="r"/>
            <a:endParaRPr lang="en-US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4" name="Picture 3" descr="brookes_logo_charcoal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952" y="3809421"/>
            <a:ext cx="2329493" cy="925918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965" y="767644"/>
            <a:ext cx="1097846" cy="1463795"/>
          </a:xfrm>
          <a:prstGeom prst="rect">
            <a:avLst/>
          </a:prstGeom>
        </p:spPr>
      </p:pic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85" y="2393244"/>
            <a:ext cx="1167821" cy="1167821"/>
          </a:xfrm>
          <a:prstGeom prst="rect">
            <a:avLst/>
          </a:prstGeom>
        </p:spPr>
      </p:pic>
      <p:pic>
        <p:nvPicPr>
          <p:cNvPr id="10" name="Picture 9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777" y="2403954"/>
            <a:ext cx="1157111" cy="1157111"/>
          </a:xfrm>
          <a:prstGeom prst="rect">
            <a:avLst/>
          </a:prstGeom>
        </p:spPr>
      </p:pic>
      <p:pic>
        <p:nvPicPr>
          <p:cNvPr id="11" name="Picture 10" descr="imgres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828" y="2393244"/>
            <a:ext cx="1540867" cy="1154163"/>
          </a:xfrm>
          <a:prstGeom prst="rect">
            <a:avLst/>
          </a:prstGeom>
        </p:spPr>
      </p:pic>
      <p:pic>
        <p:nvPicPr>
          <p:cNvPr id="12" name="Picture 11" descr="photo for ppt.tiff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538" y="767644"/>
            <a:ext cx="1428828" cy="136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4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Consultation Events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984428"/>
              </p:ext>
            </p:extLst>
          </p:nvPr>
        </p:nvGraphicFramePr>
        <p:xfrm>
          <a:off x="2731477" y="614288"/>
          <a:ext cx="6178523" cy="415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061"/>
                <a:gridCol w="4572462"/>
              </a:tblGrid>
              <a:tr h="38926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Date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Location</a:t>
                      </a:r>
                      <a:r>
                        <a:rPr lang="en-GB" sz="1600" baseline="0" dirty="0" smtClean="0"/>
                        <a:t> &amp; Venue</a:t>
                      </a:r>
                      <a:endParaRPr lang="en-GB" sz="1600" dirty="0"/>
                    </a:p>
                  </a:txBody>
                  <a:tcPr/>
                </a:tc>
              </a:tr>
              <a:tr h="57906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15 Jan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Birmingham</a:t>
                      </a:r>
                    </a:p>
                    <a:p>
                      <a:r>
                        <a:rPr lang="en-GB" sz="1600" dirty="0" smtClean="0"/>
                        <a:t>The Studio </a:t>
                      </a:r>
                      <a:r>
                        <a:rPr lang="en-GB" sz="1600" dirty="0" err="1" smtClean="0"/>
                        <a:t>B’ham</a:t>
                      </a:r>
                      <a:r>
                        <a:rPr lang="en-GB" sz="1600" dirty="0" smtClean="0"/>
                        <a:t>, 3</a:t>
                      </a:r>
                      <a:r>
                        <a:rPr lang="en-GB" sz="1600" baseline="30000" dirty="0" smtClean="0"/>
                        <a:t>rd</a:t>
                      </a:r>
                      <a:r>
                        <a:rPr lang="en-GB" sz="1600" dirty="0" smtClean="0"/>
                        <a:t> floor</a:t>
                      </a:r>
                      <a:endParaRPr lang="en-GB" sz="1600" dirty="0"/>
                    </a:p>
                  </a:txBody>
                  <a:tcPr/>
                </a:tc>
              </a:tr>
              <a:tr h="56265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 Jan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Manchester</a:t>
                      </a:r>
                    </a:p>
                    <a:p>
                      <a:r>
                        <a:rPr lang="en-GB" sz="1600" dirty="0" smtClean="0"/>
                        <a:t>The Studio Manchester</a:t>
                      </a:r>
                      <a:endParaRPr lang="en-GB" sz="1600" dirty="0"/>
                    </a:p>
                  </a:txBody>
                  <a:tcPr/>
                </a:tc>
              </a:tr>
              <a:tr h="38926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25 Feb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Bristol</a:t>
                      </a:r>
                    </a:p>
                    <a:p>
                      <a:r>
                        <a:rPr lang="en-GB" sz="1600" dirty="0" smtClean="0"/>
                        <a:t>The </a:t>
                      </a:r>
                      <a:r>
                        <a:rPr lang="en-GB" sz="1600" dirty="0" err="1" smtClean="0"/>
                        <a:t>Mercure</a:t>
                      </a:r>
                      <a:r>
                        <a:rPr lang="en-GB" sz="1600" dirty="0" smtClean="0"/>
                        <a:t> Holland </a:t>
                      </a:r>
                    </a:p>
                    <a:p>
                      <a:r>
                        <a:rPr lang="en-GB" sz="1600" dirty="0" smtClean="0"/>
                        <a:t>House Hotel Bristol</a:t>
                      </a:r>
                      <a:endParaRPr lang="en-GB" sz="1600" dirty="0"/>
                    </a:p>
                  </a:txBody>
                  <a:tcPr/>
                </a:tc>
              </a:tr>
              <a:tr h="60251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04 Mar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Edinburgh Training Centre, Scotland</a:t>
                      </a:r>
                    </a:p>
                    <a:p>
                      <a:r>
                        <a:rPr lang="en-GB" sz="1600" dirty="0" smtClean="0">
                          <a:hlinkClick r:id="rId3"/>
                        </a:rPr>
                        <a:t>https://www.edintrain.com/</a:t>
                      </a:r>
                      <a:endParaRPr lang="en-GB" sz="1600" dirty="0" smtClean="0"/>
                    </a:p>
                  </a:txBody>
                  <a:tcPr/>
                </a:tc>
              </a:tr>
              <a:tr h="38926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25 March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London</a:t>
                      </a:r>
                    </a:p>
                    <a:p>
                      <a:r>
                        <a:rPr lang="en-GB" sz="1600" dirty="0" smtClean="0"/>
                        <a:t>Farrington – The Hatton, 51-53 Hatton Garden</a:t>
                      </a:r>
                    </a:p>
                    <a:p>
                      <a:r>
                        <a:rPr lang="en-GB" sz="1600" dirty="0" smtClean="0">
                          <a:hlinkClick r:id="rId4"/>
                        </a:rPr>
                        <a:t>http://www.etcvenues.co.uk/venues/the-hatton</a:t>
                      </a:r>
                      <a:endParaRPr lang="en-GB" sz="1600" dirty="0" smtClean="0"/>
                    </a:p>
                  </a:txBody>
                  <a:tcPr/>
                </a:tc>
              </a:tr>
              <a:tr h="35872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23 April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Wales </a:t>
                      </a:r>
                      <a:r>
                        <a:rPr lang="en-GB" sz="1600" dirty="0" err="1" smtClean="0"/>
                        <a:t>tba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290801"/>
              </p:ext>
            </p:extLst>
          </p:nvPr>
        </p:nvGraphicFramePr>
        <p:xfrm>
          <a:off x="175845" y="679613"/>
          <a:ext cx="2439500" cy="409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7987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 Voices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851" y="877874"/>
            <a:ext cx="2168509" cy="2006981"/>
          </a:xfrm>
          <a:prstGeom prst="rect">
            <a:avLst/>
          </a:prstGeom>
        </p:spPr>
      </p:pic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39" y="877874"/>
            <a:ext cx="2669802" cy="1921555"/>
          </a:xfrm>
          <a:prstGeom prst="rect">
            <a:avLst/>
          </a:prstGeom>
        </p:spPr>
      </p:pic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296" y="2428162"/>
            <a:ext cx="2707949" cy="21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9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How should FE and Skills providers respond to learners' changing expectations of their digital environment? </a:t>
            </a:r>
          </a:p>
          <a:p>
            <a:pPr lvl="0"/>
            <a:r>
              <a:rPr lang="en-GB" dirty="0"/>
              <a:t>What experiences prepare learners to flourish in a digital world? </a:t>
            </a:r>
          </a:p>
          <a:p>
            <a:pPr lvl="0"/>
            <a:r>
              <a:rPr lang="en-GB" dirty="0"/>
              <a:t>What are providers doing to engage their learners in dialogue about their learning environment and to gather intelligence about their changing needs?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32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7" name="Content Placeholder 6" descr="FEDS Agenda Bham pdf.pdf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241" b="34241"/>
          <a:stretch>
            <a:fillRect/>
          </a:stretch>
        </p:blipFill>
        <p:spPr>
          <a:xfrm>
            <a:off x="233363" y="900113"/>
            <a:ext cx="9513887" cy="424338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75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0"/>
            <a:ext cx="7505700" cy="468313"/>
          </a:xfrm>
          <a:ln/>
        </p:spPr>
        <p:txBody>
          <a:bodyPr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sz="2800" b="1" dirty="0" smtClean="0">
                <a:solidFill>
                  <a:srgbClr val="B71A8B"/>
                </a:solidFill>
              </a:rPr>
              <a:t>For conclusions and recomme</a:t>
            </a:r>
            <a:r>
              <a:rPr lang="en-US" altLang="en-US" dirty="0" smtClean="0">
                <a:solidFill>
                  <a:srgbClr val="B71A8B"/>
                </a:solidFill>
              </a:rPr>
              <a:t>ndations:</a:t>
            </a:r>
            <a:endParaRPr lang="en-US" altLang="en-US" sz="2800" b="1" dirty="0">
              <a:solidFill>
                <a:srgbClr val="B71A8B"/>
              </a:solidFill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73400" y="555391"/>
            <a:ext cx="7885112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hangingPunct="1"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</a:pPr>
            <a:r>
              <a:rPr lang="en-US" altLang="en-US" sz="2800" dirty="0">
                <a:solidFill>
                  <a:srgbClr val="E85E12"/>
                </a:solidFill>
                <a:latin typeface="Corbel" charset="0"/>
              </a:rPr>
              <a:t>http://digitalstudent.jiscinvolve.org</a:t>
            </a:r>
          </a:p>
          <a:p>
            <a:pPr hangingPunct="1">
              <a:lnSpc>
                <a:spcPct val="90000"/>
              </a:lnSpc>
              <a:spcAft>
                <a:spcPts val="1425"/>
              </a:spcAft>
            </a:pPr>
            <a:endParaRPr lang="en-US" altLang="en-US" sz="2800" dirty="0">
              <a:solidFill>
                <a:srgbClr val="2C3841"/>
              </a:solidFill>
              <a:latin typeface="Corbel" charset="0"/>
            </a:endParaRPr>
          </a:p>
          <a:p>
            <a:pPr hangingPunct="1"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</a:pPr>
            <a:endParaRPr lang="en-US" altLang="en-US" sz="2800" dirty="0">
              <a:solidFill>
                <a:srgbClr val="2C3841"/>
              </a:solidFill>
              <a:latin typeface="Corbe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000" y="4896000"/>
            <a:ext cx="7164000" cy="180000"/>
          </a:xfrm>
        </p:spPr>
        <p:txBody>
          <a:bodyPr/>
          <a:lstStyle/>
          <a:p>
            <a:r>
              <a:rPr lang="en-GB" dirty="0" err="1"/>
              <a:t>Jisc</a:t>
            </a:r>
            <a:r>
              <a:rPr lang="en-GB" dirty="0"/>
              <a:t> Digital Student </a:t>
            </a:r>
            <a:r>
              <a:rPr lang="en-GB" dirty="0">
                <a:hlinkClick r:id="rId3"/>
              </a:rPr>
              <a:t>http://digitalstudent.jiscinvolve.org.uk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941" y="1069684"/>
            <a:ext cx="6732000" cy="36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1893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out more…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10/06/2014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563199" y="1994170"/>
            <a:ext cx="3973067" cy="2272356"/>
          </a:xfrm>
          <a:prstGeom prst="rect">
            <a:avLst/>
          </a:prstGeom>
        </p:spPr>
        <p:txBody>
          <a:bodyPr wrap="square" lIns="0" tIns="0" rIns="0" bIns="0" anchor="t" anchorCtr="0">
            <a:normAutofit fontScale="77500" lnSpcReduction="2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DE481C"/>
              </a:buClr>
              <a:buSzPct val="120000"/>
              <a:buFont typeface="Lucida Grande"/>
              <a:buNone/>
              <a:defRPr sz="2000" b="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20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8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6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6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Digital </a:t>
            </a:r>
            <a:r>
              <a:rPr lang="en-GB" b="1" dirty="0"/>
              <a:t>Student		</a:t>
            </a:r>
            <a:r>
              <a:rPr lang="en-GB" b="1" dirty="0" smtClean="0"/>
              <a:t>#</a:t>
            </a:r>
            <a:r>
              <a:rPr lang="en-GB" b="1" dirty="0" err="1"/>
              <a:t>digitalstudent</a:t>
            </a:r>
            <a:endParaRPr lang="en-GB" b="1" dirty="0"/>
          </a:p>
          <a:p>
            <a:endParaRPr lang="en-GB" b="1" dirty="0" smtClean="0"/>
          </a:p>
          <a:p>
            <a:pPr>
              <a:spcBef>
                <a:spcPts val="1200"/>
              </a:spcBef>
            </a:pPr>
            <a:r>
              <a:rPr lang="en-GB" sz="2300" b="1" dirty="0" err="1" smtClean="0"/>
              <a:t>Rhona</a:t>
            </a:r>
            <a:r>
              <a:rPr lang="en-GB" sz="2300" b="1" dirty="0" smtClean="0"/>
              <a:t> Sharpe</a:t>
            </a:r>
            <a:r>
              <a:rPr lang="en-GB" sz="2300" dirty="0" smtClean="0"/>
              <a:t>	</a:t>
            </a:r>
            <a:br>
              <a:rPr lang="en-GB" sz="2300" dirty="0" smtClean="0"/>
            </a:br>
            <a:r>
              <a:rPr lang="en-GB" sz="2300" b="1" dirty="0" smtClean="0">
                <a:solidFill>
                  <a:srgbClr val="DE481C"/>
                </a:solidFill>
                <a:hlinkClick r:id="rId3"/>
              </a:rPr>
              <a:t>rsharpe@brookes.ac.uk</a:t>
            </a:r>
            <a:endParaRPr lang="en-GB" sz="2300" b="1" dirty="0" smtClean="0">
              <a:solidFill>
                <a:srgbClr val="DE481C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300" b="1" dirty="0" smtClean="0">
                <a:solidFill>
                  <a:schemeClr val="tx1"/>
                </a:solidFill>
              </a:rPr>
              <a:t>Sarah Knight</a:t>
            </a:r>
          </a:p>
          <a:p>
            <a:pPr>
              <a:spcBef>
                <a:spcPts val="1200"/>
              </a:spcBef>
            </a:pPr>
            <a:r>
              <a:rPr lang="en-GB" sz="2300" b="1" dirty="0" err="1" smtClean="0">
                <a:solidFill>
                  <a:srgbClr val="FF0000"/>
                </a:solidFill>
              </a:rPr>
              <a:t>sknight@jisc.ac.uk</a:t>
            </a:r>
            <a:endParaRPr lang="en-GB" sz="2100" b="1" dirty="0" smtClean="0">
              <a:solidFill>
                <a:srgbClr val="FF0000"/>
              </a:solidFill>
            </a:endParaRPr>
          </a:p>
          <a:p>
            <a:endParaRPr lang="en-GB" sz="2100" b="1" dirty="0">
              <a:solidFill>
                <a:srgbClr val="DE481C"/>
              </a:solidFill>
            </a:endParaRPr>
          </a:p>
          <a:p>
            <a:endParaRPr lang="en-GB" sz="2100" b="1" dirty="0" smtClean="0">
              <a:solidFill>
                <a:srgbClr val="DE481C"/>
              </a:solidFill>
            </a:endParaRPr>
          </a:p>
          <a:p>
            <a:r>
              <a:rPr lang="en-GB" sz="2100" b="1" dirty="0" smtClean="0">
                <a:hlinkClick r:id="rId4"/>
              </a:rPr>
              <a:t>http</a:t>
            </a:r>
            <a:r>
              <a:rPr lang="en-GB" sz="2100" b="1" dirty="0">
                <a:hlinkClick r:id="rId4"/>
              </a:rPr>
              <a:t>://</a:t>
            </a:r>
            <a:r>
              <a:rPr lang="en-GB" sz="2100" b="1" dirty="0" smtClean="0">
                <a:hlinkClick r:id="rId4"/>
              </a:rPr>
              <a:t>digitalstudent.jiscinvolve.org</a:t>
            </a:r>
            <a:r>
              <a:rPr lang="en-GB" sz="1600" b="1" dirty="0" smtClean="0"/>
              <a:t/>
            </a:r>
            <a:br>
              <a:rPr lang="en-GB" sz="1600" b="1" dirty="0" smtClean="0"/>
            </a:br>
            <a:endParaRPr lang="en-GB" sz="1600" b="1" dirty="0" smtClean="0">
              <a:solidFill>
                <a:srgbClr val="DE481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779" y="4266526"/>
            <a:ext cx="767715" cy="268605"/>
          </a:xfrm>
          <a:prstGeom prst="rect">
            <a:avLst/>
          </a:prstGeom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7337779" y="4612214"/>
            <a:ext cx="1572222" cy="27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Except where otherwise noted, this work is licensed under CC-BY-NC-ND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08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isc Theme">
  <a:themeElements>
    <a:clrScheme name="Jisc 2013 1">
      <a:dk1>
        <a:srgbClr val="2C3841"/>
      </a:dk1>
      <a:lt1>
        <a:srgbClr val="FFFFFF"/>
      </a:lt1>
      <a:dk2>
        <a:srgbClr val="DE481C"/>
      </a:dk2>
      <a:lt2>
        <a:srgbClr val="9F3515"/>
      </a:lt2>
      <a:accent1>
        <a:srgbClr val="E61554"/>
      </a:accent1>
      <a:accent2>
        <a:srgbClr val="F9B000"/>
      </a:accent2>
      <a:accent3>
        <a:srgbClr val="B2BB1C"/>
      </a:accent3>
      <a:accent4>
        <a:srgbClr val="0092CB"/>
      </a:accent4>
      <a:accent5>
        <a:srgbClr val="B71A8B"/>
      </a:accent5>
      <a:accent6>
        <a:srgbClr val="CADCF0"/>
      </a:accent6>
      <a:hlink>
        <a:srgbClr val="DE481C"/>
      </a:hlink>
      <a:folHlink>
        <a:srgbClr val="DE481C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ED809D3265FB4482D12D07C3DC45A7" ma:contentTypeVersion="0" ma:contentTypeDescription="Create a new document." ma:contentTypeScope="" ma:versionID="55002ed782730a7f99494006c128c96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5760026d9a59ec6be48a99397f577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5525E9-4126-4D4B-9907-6D33285AA38C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4CB19FC-11A8-48A6-9A46-45A9A64204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906F6F-F472-452B-ACA2-624D252C9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10512</TotalTime>
  <Words>479</Words>
  <Application>Microsoft Macintosh PowerPoint</Application>
  <PresentationFormat>On-screen Show (16:9)</PresentationFormat>
  <Paragraphs>96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Jisc Theme</vt:lpstr>
      <vt:lpstr>Further Education Digital Student Project  Sarah Knight, Senior Co-design Manager, Student Experience, Jisc </vt:lpstr>
      <vt:lpstr>FE Digital Student Project Team</vt:lpstr>
      <vt:lpstr>Consultation Events</vt:lpstr>
      <vt:lpstr>Learner Voices</vt:lpstr>
      <vt:lpstr>Aims of today</vt:lpstr>
      <vt:lpstr>Agenda</vt:lpstr>
      <vt:lpstr>For conclusions and recommendations:</vt:lpstr>
      <vt:lpstr>Find out more…</vt:lpstr>
    </vt:vector>
  </TitlesOfParts>
  <Company>iD Factory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Lisney</dc:creator>
  <cp:lastModifiedBy>Rhona Sharpe</cp:lastModifiedBy>
  <cp:revision>429</cp:revision>
  <cp:lastPrinted>2014-10-14T15:58:37Z</cp:lastPrinted>
  <dcterms:created xsi:type="dcterms:W3CDTF">2013-10-10T15:07:08Z</dcterms:created>
  <dcterms:modified xsi:type="dcterms:W3CDTF">2015-01-14T15:48:11Z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0x010100EBED809D3265FB4482D12D07C3DC45A7</vt:lpwstr>
  </property>
  <property fmtid="{D5CDD505-2E9C-101B-9397-08002B2CF9AE}" pid="3" name="IsMyDocuments">
    <vt:bool>true</vt:bool>
  </property>
</Properties>
</file>