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1" r:id="rId5"/>
    <p:sldId id="425" r:id="rId6"/>
    <p:sldId id="416" r:id="rId7"/>
    <p:sldId id="433" r:id="rId8"/>
    <p:sldId id="419" r:id="rId9"/>
    <p:sldId id="420" r:id="rId10"/>
    <p:sldId id="431" r:id="rId11"/>
    <p:sldId id="428" r:id="rId12"/>
    <p:sldId id="429" r:id="rId13"/>
    <p:sldId id="432" r:id="rId14"/>
    <p:sldId id="427" r:id="rId15"/>
    <p:sldId id="390" r:id="rId16"/>
    <p:sldId id="393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261"/>
            <p14:sldId id="425"/>
            <p14:sldId id="416"/>
            <p14:sldId id="433"/>
            <p14:sldId id="419"/>
            <p14:sldId id="420"/>
            <p14:sldId id="431"/>
            <p14:sldId id="428"/>
            <p14:sldId id="429"/>
            <p14:sldId id="432"/>
            <p14:sldId id="427"/>
            <p14:sldId id="390"/>
            <p14:sldId id="3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2C3841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1" autoAdjust="0"/>
    <p:restoredTop sz="60523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216" y="-112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578EC-FAFE-4825-8CE5-BEF56FAAB7C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322BD7-01A4-42FD-BCBF-EBA24E6F047A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B752D229-9793-4700-83E4-7B1D5048E869}" type="parTrans" cxnId="{4C460137-9100-4E13-A776-1BB0927E2192}">
      <dgm:prSet/>
      <dgm:spPr/>
      <dgm:t>
        <a:bodyPr/>
        <a:lstStyle/>
        <a:p>
          <a:endParaRPr lang="en-GB"/>
        </a:p>
      </dgm:t>
    </dgm:pt>
    <dgm:pt modelId="{5C571CCB-45FD-4963-B6FA-23B2FC6AD60F}" type="sibTrans" cxnId="{4C460137-9100-4E13-A776-1BB0927E2192}">
      <dgm:prSet/>
      <dgm:spPr/>
      <dgm:t>
        <a:bodyPr/>
        <a:lstStyle/>
        <a:p>
          <a:endParaRPr lang="en-GB"/>
        </a:p>
      </dgm:t>
    </dgm:pt>
    <dgm:pt modelId="{423BC044-B899-4EFE-9827-EDDB839DBFFC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29AF58F1-3C36-401B-B5AA-6DEA2B7E8381}" type="parTrans" cxnId="{49B48C39-BE12-405F-BA9A-B9558D75BE96}">
      <dgm:prSet/>
      <dgm:spPr/>
      <dgm:t>
        <a:bodyPr/>
        <a:lstStyle/>
        <a:p>
          <a:endParaRPr lang="en-GB"/>
        </a:p>
      </dgm:t>
    </dgm:pt>
    <dgm:pt modelId="{61247820-0519-4F4A-A8C1-3882A82B1073}" type="sibTrans" cxnId="{49B48C39-BE12-405F-BA9A-B9558D75BE96}">
      <dgm:prSet/>
      <dgm:spPr/>
      <dgm:t>
        <a:bodyPr/>
        <a:lstStyle/>
        <a:p>
          <a:endParaRPr lang="en-GB"/>
        </a:p>
      </dgm:t>
    </dgm:pt>
    <dgm:pt modelId="{4F607B2C-7768-402A-B22A-D350025AE9A7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D5750C28-7457-41B0-AFE5-285C0D05036B}" type="parTrans" cxnId="{C69110ED-3414-4F74-9B69-84B4B85083C2}">
      <dgm:prSet/>
      <dgm:spPr/>
      <dgm:t>
        <a:bodyPr/>
        <a:lstStyle/>
        <a:p>
          <a:endParaRPr lang="en-GB"/>
        </a:p>
      </dgm:t>
    </dgm:pt>
    <dgm:pt modelId="{212C1871-A6E3-4B1F-BBE7-6BF8113128B9}" type="sibTrans" cxnId="{C69110ED-3414-4F74-9B69-84B4B85083C2}">
      <dgm:prSet/>
      <dgm:spPr/>
      <dgm:t>
        <a:bodyPr/>
        <a:lstStyle/>
        <a:p>
          <a:endParaRPr lang="en-GB"/>
        </a:p>
      </dgm:t>
    </dgm:pt>
    <dgm:pt modelId="{0BF77BEB-0323-412D-87D0-8A1B27CC1797}" type="pres">
      <dgm:prSet presAssocID="{213578EC-FAFE-4825-8CE5-BEF56FAAB7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FC4E90D-5308-4734-9ED5-CB84294EC005}" type="pres">
      <dgm:prSet presAssocID="{70322BD7-01A4-42FD-BCBF-EBA24E6F047A}" presName="Accent1" presStyleCnt="0"/>
      <dgm:spPr/>
    </dgm:pt>
    <dgm:pt modelId="{D072CED8-BC99-40AC-AE1E-406C065C9D3A}" type="pres">
      <dgm:prSet presAssocID="{70322BD7-01A4-42FD-BCBF-EBA24E6F047A}" presName="Accent" presStyleLbl="node1" presStyleIdx="0" presStyleCnt="3" custLinFactNeighborX="-5661"/>
      <dgm:spPr/>
    </dgm:pt>
    <dgm:pt modelId="{11E2A34A-2B48-4F6E-85D5-48999E020AA1}" type="pres">
      <dgm:prSet presAssocID="{70322BD7-01A4-42FD-BCBF-EBA24E6F047A}" presName="Parent1" presStyleLbl="revTx" presStyleIdx="0" presStyleCnt="3" custScaleX="133958" custLinFactNeighborX="-6871" custLinFactNeighborY="-13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19793-E579-4055-A180-B2D7DCB39CC3}" type="pres">
      <dgm:prSet presAssocID="{423BC044-B899-4EFE-9827-EDDB839DBFFC}" presName="Accent2" presStyleCnt="0"/>
      <dgm:spPr/>
    </dgm:pt>
    <dgm:pt modelId="{4444830F-5D07-4DBA-B3CB-57932449653C}" type="pres">
      <dgm:prSet presAssocID="{423BC044-B899-4EFE-9827-EDDB839DBFFC}" presName="Accent" presStyleLbl="node1" presStyleIdx="1" presStyleCnt="3"/>
      <dgm:spPr/>
    </dgm:pt>
    <dgm:pt modelId="{84EEB115-EBA0-453B-8770-100FF7DFB251}" type="pres">
      <dgm:prSet presAssocID="{423BC044-B899-4EFE-9827-EDDB839DBFFC}" presName="Parent2" presStyleLbl="revTx" presStyleIdx="1" presStyleCnt="3" custScaleX="159545" custScaleY="183195" custLinFactNeighborX="8120" custLinFactNeighborY="-9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6FBA5-AEBA-4BE0-BDA8-FB3D282A0401}" type="pres">
      <dgm:prSet presAssocID="{4F607B2C-7768-402A-B22A-D350025AE9A7}" presName="Accent3" presStyleCnt="0"/>
      <dgm:spPr/>
    </dgm:pt>
    <dgm:pt modelId="{6B24AC5A-7981-4F04-A783-A8DF62E58950}" type="pres">
      <dgm:prSet presAssocID="{4F607B2C-7768-402A-B22A-D350025AE9A7}" presName="Accent" presStyleLbl="node1" presStyleIdx="2" presStyleCnt="3"/>
      <dgm:spPr/>
    </dgm:pt>
    <dgm:pt modelId="{D51A4E1C-E6E2-4076-981D-91D18581F08E}" type="pres">
      <dgm:prSet presAssocID="{4F607B2C-7768-402A-B22A-D350025AE9A7}" presName="Parent3" presStyleLbl="revTx" presStyleIdx="2" presStyleCnt="3" custScaleX="197331" custLinFactNeighborX="-3801" custLinFactNeighborY="23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08FC8A-C04C-4CCA-8488-A358BFA92A23}" type="presOf" srcId="{70322BD7-01A4-42FD-BCBF-EBA24E6F047A}" destId="{11E2A34A-2B48-4F6E-85D5-48999E020AA1}" srcOrd="0" destOrd="0" presId="urn:microsoft.com/office/officeart/2009/layout/CircleArrowProcess"/>
    <dgm:cxn modelId="{8126C201-1355-4EA5-898A-4D8246531A34}" type="presOf" srcId="{423BC044-B899-4EFE-9827-EDDB839DBFFC}" destId="{84EEB115-EBA0-453B-8770-100FF7DFB251}" srcOrd="0" destOrd="0" presId="urn:microsoft.com/office/officeart/2009/layout/CircleArrowProcess"/>
    <dgm:cxn modelId="{49B48C39-BE12-405F-BA9A-B9558D75BE96}" srcId="{213578EC-FAFE-4825-8CE5-BEF56FAAB7CC}" destId="{423BC044-B899-4EFE-9827-EDDB839DBFFC}" srcOrd="1" destOrd="0" parTransId="{29AF58F1-3C36-401B-B5AA-6DEA2B7E8381}" sibTransId="{61247820-0519-4F4A-A8C1-3882A82B1073}"/>
    <dgm:cxn modelId="{4C460137-9100-4E13-A776-1BB0927E2192}" srcId="{213578EC-FAFE-4825-8CE5-BEF56FAAB7CC}" destId="{70322BD7-01A4-42FD-BCBF-EBA24E6F047A}" srcOrd="0" destOrd="0" parTransId="{B752D229-9793-4700-83E4-7B1D5048E869}" sibTransId="{5C571CCB-45FD-4963-B6FA-23B2FC6AD60F}"/>
    <dgm:cxn modelId="{D406A6A9-EAB7-49E1-B95E-426DAC8E1595}" type="presOf" srcId="{213578EC-FAFE-4825-8CE5-BEF56FAAB7CC}" destId="{0BF77BEB-0323-412D-87D0-8A1B27CC1797}" srcOrd="0" destOrd="0" presId="urn:microsoft.com/office/officeart/2009/layout/CircleArrowProcess"/>
    <dgm:cxn modelId="{10011774-53FA-45DC-AA5B-05CC8EBE91EE}" type="presOf" srcId="{4F607B2C-7768-402A-B22A-D350025AE9A7}" destId="{D51A4E1C-E6E2-4076-981D-91D18581F08E}" srcOrd="0" destOrd="0" presId="urn:microsoft.com/office/officeart/2009/layout/CircleArrowProcess"/>
    <dgm:cxn modelId="{C69110ED-3414-4F74-9B69-84B4B85083C2}" srcId="{213578EC-FAFE-4825-8CE5-BEF56FAAB7CC}" destId="{4F607B2C-7768-402A-B22A-D350025AE9A7}" srcOrd="2" destOrd="0" parTransId="{D5750C28-7457-41B0-AFE5-285C0D05036B}" sibTransId="{212C1871-A6E3-4B1F-BBE7-6BF8113128B9}"/>
    <dgm:cxn modelId="{DDD49955-2853-4CAB-8DDD-CF5350B60F54}" type="presParOf" srcId="{0BF77BEB-0323-412D-87D0-8A1B27CC1797}" destId="{1FC4E90D-5308-4734-9ED5-CB84294EC005}" srcOrd="0" destOrd="0" presId="urn:microsoft.com/office/officeart/2009/layout/CircleArrowProcess"/>
    <dgm:cxn modelId="{AF777B16-B870-4A30-8D6D-D85B49A0C31F}" type="presParOf" srcId="{1FC4E90D-5308-4734-9ED5-CB84294EC005}" destId="{D072CED8-BC99-40AC-AE1E-406C065C9D3A}" srcOrd="0" destOrd="0" presId="urn:microsoft.com/office/officeart/2009/layout/CircleArrowProcess"/>
    <dgm:cxn modelId="{D1E8D74A-D43A-4404-B7EC-3E896CF1F084}" type="presParOf" srcId="{0BF77BEB-0323-412D-87D0-8A1B27CC1797}" destId="{11E2A34A-2B48-4F6E-85D5-48999E020AA1}" srcOrd="1" destOrd="0" presId="urn:microsoft.com/office/officeart/2009/layout/CircleArrowProcess"/>
    <dgm:cxn modelId="{E99FB717-F95A-4F56-959F-AE974A674474}" type="presParOf" srcId="{0BF77BEB-0323-412D-87D0-8A1B27CC1797}" destId="{C9919793-E579-4055-A180-B2D7DCB39CC3}" srcOrd="2" destOrd="0" presId="urn:microsoft.com/office/officeart/2009/layout/CircleArrowProcess"/>
    <dgm:cxn modelId="{F1092659-C670-4CB0-B1FE-1FCF71EECE5F}" type="presParOf" srcId="{C9919793-E579-4055-A180-B2D7DCB39CC3}" destId="{4444830F-5D07-4DBA-B3CB-57932449653C}" srcOrd="0" destOrd="0" presId="urn:microsoft.com/office/officeart/2009/layout/CircleArrowProcess"/>
    <dgm:cxn modelId="{5AFA2C2A-513D-4E78-835D-FC47EB75134F}" type="presParOf" srcId="{0BF77BEB-0323-412D-87D0-8A1B27CC1797}" destId="{84EEB115-EBA0-453B-8770-100FF7DFB251}" srcOrd="3" destOrd="0" presId="urn:microsoft.com/office/officeart/2009/layout/CircleArrowProcess"/>
    <dgm:cxn modelId="{D34DBC8E-0F22-4055-88C9-697973FB419D}" type="presParOf" srcId="{0BF77BEB-0323-412D-87D0-8A1B27CC1797}" destId="{5F66FBA5-AEBA-4BE0-BDA8-FB3D282A0401}" srcOrd="4" destOrd="0" presId="urn:microsoft.com/office/officeart/2009/layout/CircleArrowProcess"/>
    <dgm:cxn modelId="{9BD56984-755B-471F-A725-36724DFFBFC2}" type="presParOf" srcId="{5F66FBA5-AEBA-4BE0-BDA8-FB3D282A0401}" destId="{6B24AC5A-7981-4F04-A783-A8DF62E58950}" srcOrd="0" destOrd="0" presId="urn:microsoft.com/office/officeart/2009/layout/CircleArrowProcess"/>
    <dgm:cxn modelId="{FFB5E615-A75F-4FDA-AF0A-48EFEF6775BF}" type="presParOf" srcId="{0BF77BEB-0323-412D-87D0-8A1B27CC1797}" destId="{D51A4E1C-E6E2-4076-981D-91D18581F0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CED8-BC99-40AC-AE1E-406C065C9D3A}">
      <dsp:nvSpPr>
        <dsp:cNvPr id="0" name=""/>
        <dsp:cNvSpPr/>
      </dsp:nvSpPr>
      <dsp:spPr>
        <a:xfrm>
          <a:off x="645624" y="695819"/>
          <a:ext cx="1299033" cy="1299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A34A-2B48-4F6E-85D5-48999E020AA1}">
      <dsp:nvSpPr>
        <dsp:cNvPr id="0" name=""/>
        <dsp:cNvSpPr/>
      </dsp:nvSpPr>
      <dsp:spPr>
        <a:xfrm>
          <a:off x="834131" y="1114472"/>
          <a:ext cx="966973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34131" y="1114472"/>
        <a:ext cx="966973" cy="360837"/>
      </dsp:txXfrm>
    </dsp:sp>
    <dsp:sp modelId="{4444830F-5D07-4DBA-B3CB-57932449653C}">
      <dsp:nvSpPr>
        <dsp:cNvPr id="0" name=""/>
        <dsp:cNvSpPr/>
      </dsp:nvSpPr>
      <dsp:spPr>
        <a:xfrm>
          <a:off x="358361" y="1442324"/>
          <a:ext cx="1299033" cy="1299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B115-EBA0-453B-8770-100FF7DFB251}">
      <dsp:nvSpPr>
        <dsp:cNvPr id="0" name=""/>
        <dsp:cNvSpPr/>
      </dsp:nvSpPr>
      <dsp:spPr>
        <a:xfrm>
          <a:off x="490655" y="1730434"/>
          <a:ext cx="1151672" cy="66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90655" y="1730434"/>
        <a:ext cx="1151672" cy="661036"/>
      </dsp:txXfrm>
    </dsp:sp>
    <dsp:sp modelId="{6B24AC5A-7981-4F04-A783-A8DF62E58950}">
      <dsp:nvSpPr>
        <dsp:cNvPr id="0" name=""/>
        <dsp:cNvSpPr/>
      </dsp:nvSpPr>
      <dsp:spPr>
        <a:xfrm>
          <a:off x="811620" y="2278161"/>
          <a:ext cx="1116071" cy="11165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4E1C-E6E2-4076-981D-91D18581F08E}">
      <dsp:nvSpPr>
        <dsp:cNvPr id="0" name=""/>
        <dsp:cNvSpPr/>
      </dsp:nvSpPr>
      <dsp:spPr>
        <a:xfrm>
          <a:off x="629271" y="2751144"/>
          <a:ext cx="1424429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29271" y="2751144"/>
        <a:ext cx="1424429" cy="3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16/01/2015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16/01/2015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digitalstudent.jiscinvolve.org/wp/fe-and-skills-digital-student-study/agenda-for-event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Housekeeping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Fire drills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Lunch and refreshments – make yourself known to catering staff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Toilets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solidFill>
                  <a:srgbClr val="2C3841"/>
                </a:solidFill>
              </a:rPr>
              <a:t>Wifi</a:t>
            </a:r>
            <a:r>
              <a:rPr lang="en-US" sz="1200" b="0" baseline="0" dirty="0" smtClean="0">
                <a:solidFill>
                  <a:srgbClr val="2C3841"/>
                </a:solidFill>
              </a:rPr>
              <a:t> access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Photos – approval and let us know if you don’t wish to be photographed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2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8B8F9A-E067-4592-98C3-9187CCBD1EFF}" type="slidenum">
              <a:rPr lang="en-GB"/>
              <a:pPr/>
              <a:t>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47749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dirty="0" smtClean="0"/>
              <a:t>An initial study reviewed existing evidence about </a:t>
            </a:r>
            <a:r>
              <a:rPr lang="en-GB" b="1" i="1" dirty="0" smtClean="0">
                <a:solidFill>
                  <a:schemeClr val="tx1"/>
                </a:solidFill>
              </a:rPr>
              <a:t>students' expectations and experiences of study in a digital environment. </a:t>
            </a:r>
            <a:r>
              <a:rPr lang="en-GB" dirty="0" smtClean="0"/>
              <a:t>This includes both:</a:t>
            </a:r>
          </a:p>
          <a:p>
            <a:pPr lvl="1"/>
            <a:r>
              <a:rPr lang="en-GB" i="1" dirty="0" smtClean="0">
                <a:solidFill>
                  <a:srgbClr val="B71A8B"/>
                </a:solidFill>
              </a:rPr>
              <a:t>digital environment generally</a:t>
            </a:r>
            <a:r>
              <a:rPr lang="en-GB" dirty="0" smtClean="0"/>
              <a:t> e.g. </a:t>
            </a:r>
            <a:r>
              <a:rPr lang="en-GB" dirty="0" err="1" smtClean="0"/>
              <a:t>wifi</a:t>
            </a:r>
            <a:r>
              <a:rPr lang="en-GB" dirty="0" smtClean="0"/>
              <a:t>, IT support, access to devices and printers</a:t>
            </a:r>
          </a:p>
          <a:p>
            <a:pPr lvl="1"/>
            <a:r>
              <a:rPr lang="en-GB" dirty="0" smtClean="0"/>
              <a:t>the </a:t>
            </a:r>
            <a:r>
              <a:rPr lang="en-GB" i="1" dirty="0" smtClean="0">
                <a:solidFill>
                  <a:srgbClr val="B71A8B"/>
                </a:solidFill>
              </a:rPr>
              <a:t>study environment in its digital aspects</a:t>
            </a:r>
            <a:r>
              <a:rPr lang="en-GB" dirty="0" smtClean="0"/>
              <a:t> e.g. how digital resources and media are used; what software students access, how they use their own devices and services to support learning</a:t>
            </a:r>
          </a:p>
          <a:p>
            <a:pPr lvl="1"/>
            <a:r>
              <a:rPr lang="en-GB" dirty="0" smtClean="0"/>
              <a:t>The study also looked at how universities collect, manage and analyse such information locally, and how they engage students in a productive dialogue about their digital experience. </a:t>
            </a:r>
            <a:endParaRPr lang="en-GB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4050D93B-F8FB-44D2-ACCC-8AA81B9CE9FD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 remind you the team…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5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This </a:t>
            </a:r>
            <a:r>
              <a:rPr lang="en-GB" sz="1200" kern="1200" dirty="0" err="1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</a:t>
            </a: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 project is exploring FE learners’ expectations and experiences of technology and future work will expand the remit to the wider FE and Skills sector.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Building on earlier work, these consultation events are highly participative and will help answer questions such 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6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Learner</a:t>
            </a:r>
            <a:r>
              <a:rPr lang="en-US" baseline="0" dirty="0" smtClean="0"/>
              <a:t> Voice videos</a:t>
            </a:r>
          </a:p>
          <a:p>
            <a:endParaRPr lang="en-US" baseline="0" dirty="0" smtClean="0"/>
          </a:p>
          <a:p>
            <a:r>
              <a:rPr lang="pt-BR" baseline="0" dirty="0" smtClean="0"/>
              <a:t>http://vimeo.com/116647287</a:t>
            </a:r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09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r>
              <a:rPr lang="en-GB" baseline="0" dirty="0" smtClean="0"/>
              <a:t> point slide for the end of each session for a reminder for delegates to look at their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 reflection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3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F3208-D0CD-4615-9D3B-49F23ACAFABB}" type="slidenum">
              <a:rPr lang="en-GB"/>
              <a:pPr/>
              <a:t>11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36090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2EEE6A40-6077-41A1-B6E6-2377557CD870}" type="slidenum">
              <a:rPr lang="en-GB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en-GB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All the resources are available</a:t>
            </a:r>
            <a:r>
              <a:rPr lang="en-GB" altLang="en-US" b="1" baseline="0" dirty="0" smtClean="0">
                <a:solidFill>
                  <a:srgbClr val="2C3841"/>
                </a:solidFill>
                <a:latin typeface="Arial" charset="0"/>
                <a:cs typeface="Arial Unicode MS" charset="0"/>
              </a:rPr>
              <a:t> on the Digital Student blog </a:t>
            </a:r>
            <a:r>
              <a:rPr lang="en-GB" sz="1200" u="sng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  <a:hlinkClick r:id="rId3"/>
              </a:rPr>
              <a:t>http://digitalstudent.jiscinvolve.org/wp/fe-and-skills-digital-student-study/agenda-for-events/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eaLnBrk="1" hangingPunct="1">
              <a:spcBef>
                <a:spcPct val="0"/>
              </a:spcBef>
            </a:pPr>
            <a:endParaRPr lang="en-GB" altLang="en-US" b="1" dirty="0">
              <a:solidFill>
                <a:srgbClr val="2C384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12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hyperlink" Target="http://padlet.com/sarahknight/oneth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://digitalstudent.jiscinvolv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mailto:sarah.knight@jisc.ac.uk" TargetMode="External"/><Relationship Id="rId5" Type="http://schemas.openxmlformats.org/officeDocument/2006/relationships/hyperlink" Target="http://digitalstudent.jiscinvolve.org/" TargetMode="External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igitalstudent.jiscinvolv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tiff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train.com/" TargetMode="External"/><Relationship Id="rId4" Type="http://schemas.openxmlformats.org/officeDocument/2006/relationships/hyperlink" Target="http://www.etcvenues.co.uk/venues/the-hatton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6647287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letem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56040" y="3294054"/>
            <a:ext cx="7887960" cy="1090377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1830"/>
            <a:ext cx="1184032" cy="1092601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27" y="4013713"/>
            <a:ext cx="7470000" cy="197490"/>
          </a:xfrm>
        </p:spPr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89" y="3359731"/>
            <a:ext cx="7470000" cy="377026"/>
          </a:xfrm>
        </p:spPr>
        <p:txBody>
          <a:bodyPr>
            <a:noAutofit/>
          </a:bodyPr>
          <a:lstStyle/>
          <a:p>
            <a:pPr algn="r"/>
            <a:r>
              <a:rPr lang="en-GB" dirty="0" smtClean="0"/>
              <a:t>Further Education Digital Student Project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Sarah Knight, Senior Co-design Manager, Student Experience, </a:t>
            </a:r>
            <a:r>
              <a:rPr lang="en-GB" sz="1600" dirty="0" err="1" smtClean="0"/>
              <a:t>Jisc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3537466"/>
            <a:ext cx="1184032" cy="6476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 smtClean="0"/>
              <a:t>Manchester</a:t>
            </a:r>
          </a:p>
          <a:p>
            <a:pPr algn="ctr">
              <a:lnSpc>
                <a:spcPct val="100000"/>
              </a:lnSpc>
            </a:pPr>
            <a:r>
              <a:rPr lang="en-GB" sz="1400" dirty="0" smtClean="0"/>
              <a:t>20/01//15</a:t>
            </a:r>
            <a:endParaRPr lang="en-GB" sz="1400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9" name="Parallelogram 20"/>
          <p:cNvSpPr/>
          <p:nvPr/>
        </p:nvSpPr>
        <p:spPr>
          <a:xfrm>
            <a:off x="1179839" y="3293531"/>
            <a:ext cx="79780" cy="961504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0185" y="4629402"/>
            <a:ext cx="823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85E12"/>
                </a:solidFill>
              </a:rPr>
              <a:t>#</a:t>
            </a:r>
            <a:r>
              <a:rPr lang="en-GB" sz="2400" dirty="0" err="1" smtClean="0">
                <a:solidFill>
                  <a:srgbClr val="E85E12"/>
                </a:solidFill>
              </a:rPr>
              <a:t>digitalstudent</a:t>
            </a:r>
            <a:r>
              <a:rPr lang="en-GB" sz="2400" dirty="0"/>
              <a:t> </a:t>
            </a:r>
            <a:r>
              <a:rPr lang="en-GB" sz="2400" dirty="0" smtClean="0"/>
              <a:t>            </a:t>
            </a:r>
            <a:r>
              <a:rPr lang="en-GB" sz="24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2400" dirty="0">
              <a:solidFill>
                <a:srgbClr val="E85E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3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533" y="15240"/>
            <a:ext cx="6243467" cy="48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4" y="4896000"/>
            <a:ext cx="7242676" cy="2621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6680" y="1493838"/>
            <a:ext cx="2743200" cy="4318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Reflection point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0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>
                <a:solidFill>
                  <a:srgbClr val="B71A8B"/>
                </a:solidFill>
              </a:rPr>
              <a:t>Throughout the </a:t>
            </a:r>
            <a:r>
              <a:rPr lang="en-US" sz="2799" dirty="0" smtClean="0">
                <a:solidFill>
                  <a:srgbClr val="B71A8B"/>
                </a:solidFill>
              </a:rPr>
              <a:t>day- have your say</a:t>
            </a:r>
            <a:endParaRPr lang="en-US" sz="2799" dirty="0">
              <a:solidFill>
                <a:srgbClr val="B71A8B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26619" y="4894339"/>
            <a:ext cx="7162177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1100" dirty="0" err="1">
                <a:solidFill>
                  <a:srgbClr val="2C3841"/>
                </a:solidFill>
                <a:latin typeface="Corbel" panose="020B0503020204020204" pitchFamily="34" charset="0"/>
              </a:rPr>
              <a:t>Jisc</a:t>
            </a:r>
            <a:r>
              <a:rPr lang="en-GB" sz="1100" dirty="0">
                <a:solidFill>
                  <a:srgbClr val="2C3841"/>
                </a:solidFill>
                <a:latin typeface="Corbel" panose="020B0503020204020204" pitchFamily="34" charset="0"/>
              </a:rPr>
              <a:t> Digital Student </a:t>
            </a:r>
            <a:r>
              <a:rPr lang="en-GB" sz="1100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http://digitalstudent.jiscinvolve.org.uk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87594" y="806202"/>
            <a:ext cx="4937760" cy="10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1425"/>
              </a:spcAft>
            </a:pPr>
            <a:r>
              <a:rPr lang="en-GB" sz="2400" dirty="0">
                <a:solidFill>
                  <a:srgbClr val="2C3841"/>
                </a:solidFill>
              </a:rPr>
              <a:t>What one thing should colleges/providers do to enhance </a:t>
            </a:r>
            <a:r>
              <a:rPr lang="en-GB" sz="2400" dirty="0" smtClean="0">
                <a:solidFill>
                  <a:srgbClr val="2C3841"/>
                </a:solidFill>
              </a:rPr>
              <a:t>learners’ </a:t>
            </a:r>
            <a:r>
              <a:rPr lang="en-GB" sz="2400" dirty="0">
                <a:solidFill>
                  <a:srgbClr val="2C3841"/>
                </a:solidFill>
              </a:rPr>
              <a:t>digital experience?</a:t>
            </a:r>
            <a:endParaRPr lang="en-GB" sz="2399" b="1" dirty="0" smtClean="0">
              <a:solidFill>
                <a:srgbClr val="800080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04" y="720503"/>
            <a:ext cx="4134162" cy="237892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42546" y="1804431"/>
            <a:ext cx="2794724" cy="4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GB" sz="2399">
                <a:solidFill>
                  <a:srgbClr val="800000"/>
                </a:solidFill>
                <a:latin typeface="Chalkduster" charset="0"/>
              </a:rPr>
              <a:t>Your idea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77" y="2350819"/>
            <a:ext cx="2694135" cy="1796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180" y="3249889"/>
            <a:ext cx="6285958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</a:pPr>
            <a:r>
              <a:rPr lang="en-GB" sz="2800" b="1" dirty="0" smtClean="0">
                <a:solidFill>
                  <a:srgbClr val="800080"/>
                </a:solidFill>
              </a:rPr>
              <a:t>What One thing? </a:t>
            </a:r>
            <a:r>
              <a:rPr lang="en-GB" sz="2800" b="1" dirty="0" err="1" smtClean="0">
                <a:solidFill>
                  <a:srgbClr val="800080"/>
                </a:solidFill>
              </a:rPr>
              <a:t>Padlet</a:t>
            </a:r>
            <a:r>
              <a:rPr lang="en-GB" sz="2800" b="1" dirty="0" smtClean="0">
                <a:solidFill>
                  <a:srgbClr val="800080"/>
                </a:solidFill>
              </a:rPr>
              <a:t>:</a:t>
            </a:r>
            <a:endParaRPr lang="en-GB" sz="2800" b="1" dirty="0" smtClean="0">
              <a:solidFill>
                <a:srgbClr val="800080"/>
              </a:solidFill>
              <a:hlinkClick r:id="rId6"/>
            </a:endParaRPr>
          </a:p>
          <a:p>
            <a:pPr>
              <a:spcAft>
                <a:spcPts val="1425"/>
              </a:spcAft>
            </a:pPr>
            <a:r>
              <a:rPr lang="en-GB" sz="2800" dirty="0" smtClean="0">
                <a:hlinkClick r:id="rId6"/>
              </a:rPr>
              <a:t>http</a:t>
            </a:r>
            <a:r>
              <a:rPr lang="en-GB" sz="2800" dirty="0">
                <a:hlinkClick r:id="rId6"/>
              </a:rPr>
              <a:t>://</a:t>
            </a:r>
            <a:r>
              <a:rPr lang="en-GB" sz="2800" dirty="0" smtClean="0">
                <a:hlinkClick r:id="rId6"/>
              </a:rPr>
              <a:t>padlet.com/sarahknight/onething</a:t>
            </a:r>
            <a:endParaRPr lang="en-GB" sz="2800" dirty="0" smtClean="0"/>
          </a:p>
          <a:p>
            <a:pPr>
              <a:spcAft>
                <a:spcPts val="1425"/>
              </a:spcAft>
            </a:pPr>
            <a:r>
              <a:rPr lang="en-GB" sz="2800" dirty="0" smtClean="0"/>
              <a:t>#</a:t>
            </a:r>
            <a:r>
              <a:rPr lang="en-GB" sz="2800" dirty="0" err="1" smtClean="0"/>
              <a:t>digitalstudent</a:t>
            </a:r>
            <a:r>
              <a:rPr lang="en-GB" sz="2800" dirty="0" smtClean="0"/>
              <a:t> </a:t>
            </a:r>
            <a:endParaRPr lang="en-GB" sz="28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00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</a:t>
            </a:r>
            <a:r>
              <a:rPr lang="en-US" altLang="en-US" dirty="0" smtClean="0">
                <a:solidFill>
                  <a:srgbClr val="B71A8B"/>
                </a:solidFill>
              </a:rPr>
              <a:t>findings and workshop resources: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8" y="651469"/>
            <a:ext cx="8934573" cy="4809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2807" y="651469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digitalstudent.jiscinvolve.org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94387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>
                <a:solidFill>
                  <a:srgbClr val="FF0000"/>
                </a:solidFill>
                <a:hlinkClick r:id="rId4"/>
              </a:rPr>
              <a:t>s</a:t>
            </a:r>
            <a:r>
              <a:rPr lang="en-GB" sz="2300" b="1" dirty="0" smtClean="0">
                <a:solidFill>
                  <a:srgbClr val="FF0000"/>
                </a:solidFill>
                <a:hlinkClick r:id="rId4"/>
              </a:rPr>
              <a:t>arah.knight@jisc.ac.uk</a:t>
            </a:r>
            <a:r>
              <a:rPr lang="en-GB" sz="2300" b="1" dirty="0" smtClean="0">
                <a:solidFill>
                  <a:srgbClr val="FF0000"/>
                </a:solidFill>
              </a:rPr>
              <a:t> 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5"/>
              </a:rPr>
              <a:t>http</a:t>
            </a:r>
            <a:r>
              <a:rPr lang="en-GB" sz="2100" b="1" dirty="0">
                <a:hlinkClick r:id="rId5"/>
              </a:rPr>
              <a:t>://</a:t>
            </a:r>
            <a:r>
              <a:rPr lang="en-GB" sz="2100" b="1" dirty="0" smtClean="0">
                <a:hlinkClick r:id="rId5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4328" y="0"/>
            <a:ext cx="7503384" cy="517365"/>
          </a:xfrm>
          <a:ln/>
        </p:spPr>
        <p:txBody>
          <a:bodyPr/>
          <a:lstStyle/>
          <a:p>
            <a:pP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en-US" sz="2799" dirty="0" err="1" smtClean="0">
                <a:solidFill>
                  <a:srgbClr val="B71A8B"/>
                </a:solidFill>
              </a:rPr>
              <a:t>Jisc</a:t>
            </a:r>
            <a:r>
              <a:rPr lang="en-US" sz="2799" dirty="0" smtClean="0">
                <a:solidFill>
                  <a:srgbClr val="B71A8B"/>
                </a:solidFill>
              </a:rPr>
              <a:t> Digital </a:t>
            </a:r>
            <a:r>
              <a:rPr lang="en-US" sz="2799" dirty="0">
                <a:solidFill>
                  <a:srgbClr val="B71A8B"/>
                </a:solidFill>
              </a:rPr>
              <a:t>Student Project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6460" y="517365"/>
            <a:ext cx="8673011" cy="42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 marL="274638" indent="-274638"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Phase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1 study reviewed students’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expectations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and </a:t>
            </a:r>
            <a:r>
              <a:rPr lang="en-US" sz="2399" dirty="0">
                <a:solidFill>
                  <a:srgbClr val="B71A8B"/>
                </a:solidFill>
                <a:latin typeface="Corbel" panose="020B0503020204020204" pitchFamily="34" charset="0"/>
              </a:rPr>
              <a:t>experiences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of the digital </a:t>
            </a:r>
            <a:r>
              <a:rPr lang="en-US" sz="2399" dirty="0">
                <a:solidFill>
                  <a:srgbClr val="993366"/>
                </a:solidFill>
                <a:latin typeface="Corbel" panose="020B0503020204020204" pitchFamily="34" charset="0"/>
              </a:rPr>
              <a:t>environment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at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university and we spoke to 500 staff and students during our consultation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We conducted a review 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of practice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</a:t>
            </a:r>
            <a:r>
              <a:rPr lang="en-US" sz="2399" dirty="0">
                <a:solidFill>
                  <a:srgbClr val="94006B"/>
                </a:solidFill>
                <a:latin typeface="Corbel" panose="020B0503020204020204" pitchFamily="34" charset="0"/>
              </a:rPr>
              <a:t>schools</a:t>
            </a:r>
            <a:r>
              <a:rPr lang="en-US" sz="2399" dirty="0">
                <a:solidFill>
                  <a:srgbClr val="2C3841"/>
                </a:solidFill>
                <a:latin typeface="Corbel" panose="020B0503020204020204" pitchFamily="34" charset="0"/>
              </a:rPr>
              <a:t> to identify likely incoming </a:t>
            </a:r>
            <a:r>
              <a:rPr lang="en-US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expectations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In phase 2 we are now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focusing on </a:t>
            </a:r>
            <a:r>
              <a:rPr lang="en-GB" sz="2399" dirty="0">
                <a:solidFill>
                  <a:srgbClr val="B71A8B"/>
                </a:solidFill>
                <a:latin typeface="Corbel" panose="020B0503020204020204" pitchFamily="34" charset="0"/>
              </a:rPr>
              <a:t>FE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with </a:t>
            </a:r>
            <a:r>
              <a:rPr lang="en-GB" sz="2399" dirty="0">
                <a:solidFill>
                  <a:srgbClr val="2C3841"/>
                </a:solidFill>
                <a:latin typeface="Corbel" panose="020B0503020204020204" pitchFamily="34" charset="0"/>
              </a:rPr>
              <a:t>plans to extend the project to wider skills 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sector led by Oxford Brookes University</a:t>
            </a: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Support from </a:t>
            </a:r>
            <a:r>
              <a:rPr lang="en-GB" sz="2399" dirty="0" err="1" smtClean="0">
                <a:solidFill>
                  <a:srgbClr val="2C3841"/>
                </a:solidFill>
                <a:latin typeface="Corbel" panose="020B0503020204020204" pitchFamily="34" charset="0"/>
              </a:rPr>
              <a:t>AoC</a:t>
            </a:r>
            <a:r>
              <a:rPr lang="en-GB" sz="2399" dirty="0" smtClean="0">
                <a:solidFill>
                  <a:srgbClr val="2C3841"/>
                </a:solidFill>
                <a:latin typeface="Corbel" panose="020B0503020204020204" pitchFamily="34" charset="0"/>
              </a:rPr>
              <a:t>, NUS, 157 Group and NIACE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r>
              <a:rPr lang="en-US" sz="2400" b="1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http://digitalstudent.jiscinvolve.org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GB" sz="2399" dirty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dirty="0" smtClean="0">
              <a:solidFill>
                <a:srgbClr val="2C3841"/>
              </a:solidFill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425"/>
              </a:spcAft>
              <a:buClr>
                <a:srgbClr val="DE481C"/>
              </a:buClr>
              <a:buSzPct val="120000"/>
              <a:buFont typeface="Lucida Grande" charset="0"/>
              <a:buChar char="»"/>
            </a:pPr>
            <a:endParaRPr lang="en-US" sz="2399" b="1" dirty="0">
              <a:solidFill>
                <a:srgbClr val="CCCCFF"/>
              </a:solidFill>
              <a:latin typeface="Corbel" panose="020B0503020204020204" pitchFamily="34" charset="0"/>
              <a:hlinkClick r:id="rId3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188797" y="4894339"/>
            <a:ext cx="718915" cy="1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2" tIns="44986" rIns="89972" bIns="4498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sz="1799" dirty="0">
              <a:solidFill>
                <a:srgbClr val="2C384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0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2" y="806216"/>
            <a:ext cx="4607631" cy="3870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Professor Rhona Sharpe, </a:t>
            </a:r>
            <a:r>
              <a:rPr lang="en-US" dirty="0" smtClean="0"/>
              <a:t>OCSLD</a:t>
            </a:r>
            <a:endParaRPr lang="en-US" dirty="0"/>
          </a:p>
          <a:p>
            <a:pPr algn="r"/>
            <a:r>
              <a:rPr lang="en-US" dirty="0"/>
              <a:t>Dr. Greg Benfield, OCSLD</a:t>
            </a:r>
          </a:p>
          <a:p>
            <a:pPr algn="r"/>
            <a:r>
              <a:rPr lang="en-US" dirty="0" smtClean="0"/>
              <a:t>Dr</a:t>
            </a:r>
            <a:r>
              <a:rPr lang="en-US" dirty="0"/>
              <a:t>. Elizabeth Browne, School of </a:t>
            </a:r>
            <a:r>
              <a:rPr lang="en-US" dirty="0" smtClean="0"/>
              <a:t>Education </a:t>
            </a:r>
            <a:endParaRPr lang="en-US" dirty="0"/>
          </a:p>
          <a:p>
            <a:pPr algn="r"/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Metaxia</a:t>
            </a:r>
            <a:r>
              <a:rPr lang="en-US" dirty="0"/>
              <a:t> </a:t>
            </a:r>
            <a:r>
              <a:rPr lang="en-US" dirty="0" err="1"/>
              <a:t>Pavlakou</a:t>
            </a:r>
            <a:r>
              <a:rPr lang="en-US" dirty="0"/>
              <a:t>, OCSLD</a:t>
            </a:r>
          </a:p>
          <a:p>
            <a:pPr algn="r"/>
            <a:r>
              <a:rPr lang="en-US" dirty="0" smtClean="0"/>
              <a:t>Marilyn </a:t>
            </a:r>
            <a:r>
              <a:rPr lang="en-US" dirty="0"/>
              <a:t>Hockley, independent </a:t>
            </a:r>
            <a:r>
              <a:rPr lang="en-US" dirty="0" smtClean="0"/>
              <a:t>consultant</a:t>
            </a:r>
          </a:p>
          <a:p>
            <a:pPr algn="r"/>
            <a:r>
              <a:rPr lang="en-US" dirty="0" smtClean="0"/>
              <a:t>Ellen Lessner, </a:t>
            </a:r>
            <a:r>
              <a:rPr lang="en-US" dirty="0" err="1" smtClean="0"/>
              <a:t>Jisc</a:t>
            </a:r>
            <a:r>
              <a:rPr lang="en-US" dirty="0" smtClean="0"/>
              <a:t> consultant</a:t>
            </a:r>
            <a:endParaRPr lang="en-US" dirty="0"/>
          </a:p>
          <a:p>
            <a:pPr algn="r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 descr="brookes_logo_charcoal_cmy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52" y="3809421"/>
            <a:ext cx="2329493" cy="92591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602" y="681093"/>
            <a:ext cx="1097846" cy="146379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591" y="2364672"/>
            <a:ext cx="1167821" cy="1167821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86" y="2330636"/>
            <a:ext cx="1157111" cy="1157111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250" y="716358"/>
            <a:ext cx="1540867" cy="1154163"/>
          </a:xfrm>
          <a:prstGeom prst="rect">
            <a:avLst/>
          </a:prstGeom>
        </p:spPr>
      </p:pic>
      <p:pic>
        <p:nvPicPr>
          <p:cNvPr id="12" name="Picture 11" descr="photo for ppt.tif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86" y="687786"/>
            <a:ext cx="1428828" cy="136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24" y="2008410"/>
            <a:ext cx="1105144" cy="16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Icebreaker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yourself to the person sat next to you</a:t>
            </a:r>
          </a:p>
          <a:p>
            <a:r>
              <a:rPr lang="en-GB" dirty="0" smtClean="0"/>
              <a:t>On a post-it record:</a:t>
            </a:r>
          </a:p>
          <a:p>
            <a:pPr lvl="1"/>
            <a:r>
              <a:rPr lang="en-GB" dirty="0" smtClean="0"/>
              <a:t> Why are you here, what do you want to take away from today</a:t>
            </a:r>
          </a:p>
          <a:p>
            <a:r>
              <a:rPr lang="en-GB" dirty="0" smtClean="0"/>
              <a:t>On another post-it:</a:t>
            </a:r>
          </a:p>
          <a:p>
            <a:pPr lvl="1"/>
            <a:r>
              <a:rPr lang="en-GB" dirty="0"/>
              <a:t>Write down one challenge you experience in using technology in your </a:t>
            </a:r>
            <a:r>
              <a:rPr lang="en-GB" dirty="0" smtClean="0"/>
              <a:t>college</a:t>
            </a:r>
            <a:endParaRPr lang="en-GB" dirty="0"/>
          </a:p>
          <a:p>
            <a:pPr marL="288000" lvl="1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1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Events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347682"/>
              </p:ext>
            </p:extLst>
          </p:nvPr>
        </p:nvGraphicFramePr>
        <p:xfrm>
          <a:off x="2731477" y="614288"/>
          <a:ext cx="6178523" cy="415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1"/>
                <a:gridCol w="4572462"/>
              </a:tblGrid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Location</a:t>
                      </a:r>
                      <a:r>
                        <a:rPr lang="en-GB" sz="1600" baseline="0" dirty="0" smtClean="0"/>
                        <a:t> &amp; Venue</a:t>
                      </a:r>
                      <a:endParaRPr lang="en-GB" sz="1600" dirty="0"/>
                    </a:p>
                  </a:txBody>
                  <a:tcPr/>
                </a:tc>
              </a:tr>
              <a:tr h="5790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Birmingham</a:t>
                      </a:r>
                    </a:p>
                    <a:p>
                      <a:r>
                        <a:rPr lang="en-GB" sz="1600" dirty="0" smtClean="0"/>
                        <a:t>The Studio </a:t>
                      </a:r>
                      <a:r>
                        <a:rPr lang="en-GB" sz="1600" dirty="0" err="1" smtClean="0"/>
                        <a:t>B’ham</a:t>
                      </a:r>
                      <a:r>
                        <a:rPr lang="en-GB" sz="1600" dirty="0" smtClean="0"/>
                        <a:t>, 3</a:t>
                      </a:r>
                      <a:r>
                        <a:rPr lang="en-GB" sz="1600" baseline="30000" dirty="0" smtClean="0"/>
                        <a:t>rd</a:t>
                      </a:r>
                      <a:r>
                        <a:rPr lang="en-GB" sz="1600" dirty="0" smtClean="0"/>
                        <a:t> floor</a:t>
                      </a:r>
                      <a:endParaRPr lang="en-GB" sz="1600" dirty="0"/>
                    </a:p>
                  </a:txBody>
                  <a:tcPr/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Manchester</a:t>
                      </a:r>
                    </a:p>
                    <a:p>
                      <a:r>
                        <a:rPr lang="en-GB" sz="1600" dirty="0" smtClean="0"/>
                        <a:t>The Studio Manchester</a:t>
                      </a:r>
                      <a:endParaRPr lang="en-GB" sz="1600" dirty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Feb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Bristol</a:t>
                      </a:r>
                    </a:p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Mercure</a:t>
                      </a:r>
                      <a:r>
                        <a:rPr lang="en-GB" sz="1600" dirty="0" smtClean="0"/>
                        <a:t> Holland </a:t>
                      </a:r>
                    </a:p>
                    <a:p>
                      <a:r>
                        <a:rPr lang="en-GB" sz="1600" dirty="0" smtClean="0"/>
                        <a:t>House Hotel Bristol</a:t>
                      </a:r>
                      <a:endParaRPr lang="en-GB" sz="1600" dirty="0"/>
                    </a:p>
                  </a:txBody>
                  <a:tcPr/>
                </a:tc>
              </a:tr>
              <a:tr h="6025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04 Mar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Edinburgh Training Centre, Scotland</a:t>
                      </a:r>
                    </a:p>
                    <a:p>
                      <a:r>
                        <a:rPr lang="en-GB" sz="1600" dirty="0" smtClean="0">
                          <a:hlinkClick r:id="rId3"/>
                        </a:rPr>
                        <a:t>https://www.edintrain.com/</a:t>
                      </a:r>
                      <a:endParaRPr lang="en-GB" sz="1600" dirty="0" smtClean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March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London</a:t>
                      </a:r>
                    </a:p>
                    <a:p>
                      <a:r>
                        <a:rPr lang="en-GB" sz="1600" dirty="0" smtClean="0"/>
                        <a:t>Farringdon – The Hatton, 51-53 Hatton Garden</a:t>
                      </a:r>
                    </a:p>
                    <a:p>
                      <a:r>
                        <a:rPr lang="en-GB" sz="1600" dirty="0" smtClean="0">
                          <a:hlinkClick r:id="rId4"/>
                        </a:rPr>
                        <a:t>http://www.etcvenues.co.uk/venues/the-hatton</a:t>
                      </a:r>
                      <a:endParaRPr lang="en-GB" sz="1600" dirty="0" smtClean="0"/>
                    </a:p>
                  </a:txBody>
                  <a:tcPr/>
                </a:tc>
              </a:tr>
              <a:tr h="3587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April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Swansea,</a:t>
                      </a:r>
                      <a:r>
                        <a:rPr lang="en-GB" sz="1600" baseline="0" dirty="0" smtClean="0"/>
                        <a:t> The Village Hotel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90801"/>
              </p:ext>
            </p:extLst>
          </p:nvPr>
        </p:nvGraphicFramePr>
        <p:xfrm>
          <a:off x="175845" y="679613"/>
          <a:ext cx="2439500" cy="409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987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900000"/>
            <a:ext cx="5350874" cy="3870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How should FE and Skills providers respond to </a:t>
            </a:r>
            <a:r>
              <a:rPr lang="en-GB" dirty="0">
                <a:solidFill>
                  <a:srgbClr val="B71A8B"/>
                </a:solidFill>
              </a:rPr>
              <a:t>learners' changing expectations</a:t>
            </a:r>
            <a:r>
              <a:rPr lang="en-GB" dirty="0"/>
              <a:t> of their digital environment? </a:t>
            </a:r>
          </a:p>
          <a:p>
            <a:pPr lvl="0"/>
            <a:r>
              <a:rPr lang="en-GB" dirty="0"/>
              <a:t>What </a:t>
            </a:r>
            <a:r>
              <a:rPr lang="en-GB" dirty="0">
                <a:solidFill>
                  <a:srgbClr val="B71A8B"/>
                </a:solidFill>
              </a:rPr>
              <a:t>experiences</a:t>
            </a:r>
            <a:r>
              <a:rPr lang="en-GB" dirty="0"/>
              <a:t> prepare learners to flourish in a digital world? </a:t>
            </a:r>
          </a:p>
          <a:p>
            <a:pPr lvl="0"/>
            <a:r>
              <a:rPr lang="en-GB" dirty="0"/>
              <a:t>What are providers doing to </a:t>
            </a:r>
            <a:r>
              <a:rPr lang="en-GB" dirty="0">
                <a:solidFill>
                  <a:srgbClr val="B71A8B"/>
                </a:solidFill>
              </a:rPr>
              <a:t>engage their learners in dialogue</a:t>
            </a:r>
            <a:r>
              <a:rPr lang="en-GB" dirty="0"/>
              <a:t> about their learning environment and to gather intelligence about their changing needs?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2" descr="http://www.nottingham.ac.uk/xpert/attribution/pictureattrib/mangle.php?url=http://farm5.static.flickr.com/5049/5225049493_d4dd431a6c_b.jpg&amp;original_url=http://www.flickr.com/9106303@N05/5225049493/&amp;license=flickr_4&amp;flickr_id=5225049493&amp;size=full&amp;picturename=Schulknabe%20mit%20iPad,%20after%20Albert%20Ank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71" y="496715"/>
            <a:ext cx="3119651" cy="44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32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 Digital Student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620486"/>
            <a:ext cx="8676000" cy="4149514"/>
          </a:xfrm>
        </p:spPr>
        <p:txBody>
          <a:bodyPr>
            <a:noAutofit/>
          </a:bodyPr>
          <a:lstStyle/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</a:t>
            </a:r>
            <a:r>
              <a:rPr lang="en-GB" sz="2400" dirty="0">
                <a:solidFill>
                  <a:schemeClr val="accent5"/>
                </a:solidFill>
              </a:rPr>
              <a:t> WANT </a:t>
            </a:r>
            <a:r>
              <a:rPr lang="en-GB" sz="2400" dirty="0"/>
              <a:t>(expectations</a:t>
            </a:r>
            <a:r>
              <a:rPr lang="en-GB" sz="2400" dirty="0" smtClean="0"/>
              <a:t>) in relation to the digital?</a:t>
            </a:r>
          </a:p>
          <a:p>
            <a:pPr>
              <a:spcAft>
                <a:spcPts val="1425"/>
              </a:spcAft>
            </a:pPr>
            <a:r>
              <a:rPr lang="en-GB" sz="2400" dirty="0" smtClean="0"/>
              <a:t>What </a:t>
            </a:r>
            <a:r>
              <a:rPr lang="en-GB" sz="2400" dirty="0"/>
              <a:t>do learners </a:t>
            </a:r>
            <a:r>
              <a:rPr lang="en-GB" sz="2400" dirty="0">
                <a:solidFill>
                  <a:schemeClr val="accent5"/>
                </a:solidFill>
              </a:rPr>
              <a:t>NEED</a:t>
            </a:r>
            <a:r>
              <a:rPr lang="en-GB" sz="2400" dirty="0"/>
              <a:t> to succeed (experiences</a:t>
            </a:r>
            <a:r>
              <a:rPr lang="en-GB" sz="2400" dirty="0" smtClean="0"/>
              <a:t>)?</a:t>
            </a:r>
          </a:p>
          <a:p>
            <a:r>
              <a:rPr lang="en-GB" sz="2399" dirty="0">
                <a:latin typeface="Corbel" panose="020B0503020204020204" pitchFamily="34" charset="0"/>
              </a:rPr>
              <a:t>Literature review| review of institutional data | stakeholder interviews | learner focus groups | consultation events</a:t>
            </a:r>
          </a:p>
          <a:p>
            <a:r>
              <a:rPr lang="en-GB" sz="2400" dirty="0" smtClean="0"/>
              <a:t>Guidance for colleges on </a:t>
            </a:r>
            <a:r>
              <a:rPr lang="en-GB" sz="2400" dirty="0" smtClean="0">
                <a:solidFill>
                  <a:schemeClr val="accent5"/>
                </a:solidFill>
              </a:rPr>
              <a:t>how to gather learners’ views</a:t>
            </a:r>
            <a:r>
              <a:rPr lang="en-GB" sz="2400" dirty="0" smtClean="0"/>
              <a:t>, how to engage learners in an </a:t>
            </a:r>
            <a:r>
              <a:rPr lang="en-GB" sz="2400" dirty="0" smtClean="0">
                <a:solidFill>
                  <a:schemeClr val="accent5"/>
                </a:solidFill>
              </a:rPr>
              <a:t>ongoing dialogue </a:t>
            </a:r>
            <a:r>
              <a:rPr lang="en-GB" sz="2400" dirty="0" smtClean="0"/>
              <a:t>about the digital and how to </a:t>
            </a:r>
            <a:r>
              <a:rPr lang="en-GB" sz="2400" dirty="0" smtClean="0">
                <a:solidFill>
                  <a:schemeClr val="accent5"/>
                </a:solidFill>
              </a:rPr>
              <a:t>better support learners </a:t>
            </a:r>
            <a:r>
              <a:rPr lang="en-GB" sz="2400" dirty="0" smtClean="0"/>
              <a:t>digital experience</a:t>
            </a:r>
          </a:p>
          <a:p>
            <a:r>
              <a:rPr lang="en-GB" sz="2400" dirty="0" smtClean="0"/>
              <a:t>Identify </a:t>
            </a:r>
            <a:r>
              <a:rPr lang="en-GB" sz="2400" dirty="0" smtClean="0">
                <a:solidFill>
                  <a:schemeClr val="accent5"/>
                </a:solidFill>
              </a:rPr>
              <a:t>top challenges in relation to the digital learner experience </a:t>
            </a:r>
            <a:r>
              <a:rPr lang="en-GB" sz="2400" dirty="0" smtClean="0"/>
              <a:t>and begin to develop a set of learner entitlements and enhancements to support colleges address these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Learner voices from FE</a:t>
            </a:r>
            <a:endParaRPr lang="en-GB" dirty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00" y="641291"/>
            <a:ext cx="7177669" cy="40814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and reflection 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58" y="36720"/>
            <a:ext cx="3624771" cy="4613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460" y="516530"/>
            <a:ext cx="5118783" cy="36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6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525E9-4126-4D4B-9907-6D33285AA38C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10800</TotalTime>
  <Words>855</Words>
  <Application>Microsoft Macintosh PowerPoint</Application>
  <PresentationFormat>On-screen Show (16:9)</PresentationFormat>
  <Paragraphs>142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Jisc Theme</vt:lpstr>
      <vt:lpstr>Further Education Digital Student Project  Sarah Knight, Senior Co-design Manager, Student Experience, Jisc </vt:lpstr>
      <vt:lpstr>Jisc Digital Student Project</vt:lpstr>
      <vt:lpstr>FE Digital Student Project Team</vt:lpstr>
      <vt:lpstr>Icebreaker</vt:lpstr>
      <vt:lpstr>Consultation Events</vt:lpstr>
      <vt:lpstr>Aims of today</vt:lpstr>
      <vt:lpstr>FE Digital Student project</vt:lpstr>
      <vt:lpstr>Learner voices from FE</vt:lpstr>
      <vt:lpstr>Agenda and reflection form</vt:lpstr>
      <vt:lpstr>PowerPoint Presentation</vt:lpstr>
      <vt:lpstr>Throughout the day- have your say</vt:lpstr>
      <vt:lpstr>For findings and workshop resources: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SHARPE, RHONA</cp:lastModifiedBy>
  <cp:revision>445</cp:revision>
  <cp:lastPrinted>2014-10-14T15:58:37Z</cp:lastPrinted>
  <dcterms:created xsi:type="dcterms:W3CDTF">2013-10-10T15:07:08Z</dcterms:created>
  <dcterms:modified xsi:type="dcterms:W3CDTF">2015-01-16T11:43:23Z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