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428" r:id="rId5"/>
    <p:sldId id="436" r:id="rId6"/>
    <p:sldId id="434" r:id="rId7"/>
    <p:sldId id="435" r:id="rId8"/>
    <p:sldId id="430" r:id="rId9"/>
    <p:sldId id="431" r:id="rId10"/>
    <p:sldId id="390" r:id="rId11"/>
    <p:sldId id="432" r:id="rId12"/>
    <p:sldId id="393" r:id="rId13"/>
  </p:sldIdLst>
  <p:sldSz cx="9144000" cy="5143500" type="screen16x9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CE8E2D6-1941-438D-8C7E-A06C621038E3}">
          <p14:sldIdLst>
            <p14:sldId id="428"/>
            <p14:sldId id="436"/>
            <p14:sldId id="434"/>
            <p14:sldId id="435"/>
            <p14:sldId id="430"/>
            <p14:sldId id="431"/>
            <p14:sldId id="390"/>
            <p14:sldId id="432"/>
            <p14:sldId id="393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HARPE, RHONA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1A8B"/>
    <a:srgbClr val="2C3841"/>
    <a:srgbClr val="9F3515"/>
    <a:srgbClr val="E85E12"/>
    <a:srgbClr val="DE481C"/>
    <a:srgbClr val="9BA7B0"/>
    <a:srgbClr val="5524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956" autoAdjust="0"/>
    <p:restoredTop sz="60523" autoAdjust="0"/>
  </p:normalViewPr>
  <p:slideViewPr>
    <p:cSldViewPr snapToGrid="0" snapToObjects="1" showGuides="1">
      <p:cViewPr varScale="1">
        <p:scale>
          <a:sx n="107" d="100"/>
          <a:sy n="107" d="100"/>
        </p:scale>
        <p:origin x="-224" y="-112"/>
      </p:cViewPr>
      <p:guideLst>
        <p:guide orient="horz"/>
        <p:guide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 showGuides="1">
      <p:cViewPr varScale="1">
        <p:scale>
          <a:sx n="72" d="100"/>
          <a:sy n="72" d="100"/>
        </p:scale>
        <p:origin x="-2268" y="-96"/>
      </p:cViewPr>
      <p:guideLst>
        <p:guide orient="horz" pos="2880"/>
        <p:guide orient="horz" pos="3127"/>
        <p:guide pos="216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commentAuthors" Target="commentAuthors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3578EC-FAFE-4825-8CE5-BEF56FAAB7CC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0322BD7-01A4-42FD-BCBF-EBA24E6F047A}">
      <dgm:prSet phldrT="[Text]" custT="1"/>
      <dgm:spPr/>
      <dgm:t>
        <a:bodyPr/>
        <a:lstStyle/>
        <a:p>
          <a:r>
            <a:rPr lang="en-GB" sz="1200" b="1" dirty="0" smtClean="0">
              <a:solidFill>
                <a:schemeClr val="accent5">
                  <a:lumMod val="75000"/>
                </a:schemeClr>
              </a:solidFill>
            </a:rPr>
            <a:t>Desk </a:t>
          </a:r>
        </a:p>
        <a:p>
          <a:r>
            <a:rPr lang="en-GB" sz="1200" b="1" dirty="0" smtClean="0">
              <a:solidFill>
                <a:schemeClr val="accent5">
                  <a:lumMod val="75000"/>
                </a:schemeClr>
              </a:solidFill>
            </a:rPr>
            <a:t>research</a:t>
          </a:r>
          <a:endParaRPr lang="en-GB" sz="1200" b="1" dirty="0">
            <a:solidFill>
              <a:schemeClr val="accent5">
                <a:lumMod val="75000"/>
              </a:schemeClr>
            </a:solidFill>
          </a:endParaRPr>
        </a:p>
      </dgm:t>
    </dgm:pt>
    <dgm:pt modelId="{B752D229-9793-4700-83E4-7B1D5048E869}" type="parTrans" cxnId="{4C460137-9100-4E13-A776-1BB0927E2192}">
      <dgm:prSet/>
      <dgm:spPr/>
      <dgm:t>
        <a:bodyPr/>
        <a:lstStyle/>
        <a:p>
          <a:endParaRPr lang="en-GB"/>
        </a:p>
      </dgm:t>
    </dgm:pt>
    <dgm:pt modelId="{5C571CCB-45FD-4963-B6FA-23B2FC6AD60F}" type="sibTrans" cxnId="{4C460137-9100-4E13-A776-1BB0927E2192}">
      <dgm:prSet/>
      <dgm:spPr/>
      <dgm:t>
        <a:bodyPr/>
        <a:lstStyle/>
        <a:p>
          <a:endParaRPr lang="en-GB"/>
        </a:p>
      </dgm:t>
    </dgm:pt>
    <dgm:pt modelId="{423BC044-B899-4EFE-9827-EDDB839DBFFC}">
      <dgm:prSet phldrT="[Text]" custT="1"/>
      <dgm:spPr/>
      <dgm:t>
        <a:bodyPr/>
        <a:lstStyle/>
        <a:p>
          <a:r>
            <a:rPr lang="en-GB" sz="1200" b="1" dirty="0" smtClean="0">
              <a:solidFill>
                <a:schemeClr val="accent5">
                  <a:lumMod val="75000"/>
                </a:schemeClr>
              </a:solidFill>
            </a:rPr>
            <a:t>Focus groups</a:t>
          </a:r>
          <a:endParaRPr lang="en-GB" sz="1200" b="1" dirty="0">
            <a:solidFill>
              <a:schemeClr val="accent5">
                <a:lumMod val="75000"/>
              </a:schemeClr>
            </a:solidFill>
          </a:endParaRPr>
        </a:p>
      </dgm:t>
    </dgm:pt>
    <dgm:pt modelId="{29AF58F1-3C36-401B-B5AA-6DEA2B7E8381}" type="parTrans" cxnId="{49B48C39-BE12-405F-BA9A-B9558D75BE96}">
      <dgm:prSet/>
      <dgm:spPr/>
      <dgm:t>
        <a:bodyPr/>
        <a:lstStyle/>
        <a:p>
          <a:endParaRPr lang="en-GB"/>
        </a:p>
      </dgm:t>
    </dgm:pt>
    <dgm:pt modelId="{61247820-0519-4F4A-A8C1-3882A82B1073}" type="sibTrans" cxnId="{49B48C39-BE12-405F-BA9A-B9558D75BE96}">
      <dgm:prSet/>
      <dgm:spPr/>
      <dgm:t>
        <a:bodyPr/>
        <a:lstStyle/>
        <a:p>
          <a:endParaRPr lang="en-GB"/>
        </a:p>
      </dgm:t>
    </dgm:pt>
    <dgm:pt modelId="{4F607B2C-7768-402A-B22A-D350025AE9A7}">
      <dgm:prSet phldrT="[Text]" custT="1"/>
      <dgm:spPr/>
      <dgm:t>
        <a:bodyPr/>
        <a:lstStyle/>
        <a:p>
          <a:r>
            <a:rPr lang="en-GB" sz="1800" b="1" dirty="0" smtClean="0">
              <a:solidFill>
                <a:schemeClr val="accent5">
                  <a:lumMod val="75000"/>
                </a:schemeClr>
              </a:solidFill>
            </a:rPr>
            <a:t>Consultation </a:t>
          </a:r>
        </a:p>
        <a:p>
          <a:r>
            <a:rPr lang="en-GB" sz="1800" b="1" dirty="0" smtClean="0">
              <a:solidFill>
                <a:schemeClr val="accent5">
                  <a:lumMod val="75000"/>
                </a:schemeClr>
              </a:solidFill>
            </a:rPr>
            <a:t>events</a:t>
          </a:r>
          <a:endParaRPr lang="en-GB" sz="1800" b="1" dirty="0">
            <a:solidFill>
              <a:schemeClr val="accent5">
                <a:lumMod val="75000"/>
              </a:schemeClr>
            </a:solidFill>
          </a:endParaRPr>
        </a:p>
      </dgm:t>
    </dgm:pt>
    <dgm:pt modelId="{D5750C28-7457-41B0-AFE5-285C0D05036B}" type="parTrans" cxnId="{C69110ED-3414-4F74-9B69-84B4B85083C2}">
      <dgm:prSet/>
      <dgm:spPr/>
      <dgm:t>
        <a:bodyPr/>
        <a:lstStyle/>
        <a:p>
          <a:endParaRPr lang="en-GB"/>
        </a:p>
      </dgm:t>
    </dgm:pt>
    <dgm:pt modelId="{212C1871-A6E3-4B1F-BBE7-6BF8113128B9}" type="sibTrans" cxnId="{C69110ED-3414-4F74-9B69-84B4B85083C2}">
      <dgm:prSet/>
      <dgm:spPr/>
      <dgm:t>
        <a:bodyPr/>
        <a:lstStyle/>
        <a:p>
          <a:endParaRPr lang="en-GB"/>
        </a:p>
      </dgm:t>
    </dgm:pt>
    <dgm:pt modelId="{0BF77BEB-0323-412D-87D0-8A1B27CC1797}" type="pres">
      <dgm:prSet presAssocID="{213578EC-FAFE-4825-8CE5-BEF56FAAB7CC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1FC4E90D-5308-4734-9ED5-CB84294EC005}" type="pres">
      <dgm:prSet presAssocID="{70322BD7-01A4-42FD-BCBF-EBA24E6F047A}" presName="Accent1" presStyleCnt="0"/>
      <dgm:spPr/>
    </dgm:pt>
    <dgm:pt modelId="{D072CED8-BC99-40AC-AE1E-406C065C9D3A}" type="pres">
      <dgm:prSet presAssocID="{70322BD7-01A4-42FD-BCBF-EBA24E6F047A}" presName="Accent" presStyleLbl="node1" presStyleIdx="0" presStyleCnt="3" custLinFactNeighborX="-5661"/>
      <dgm:spPr/>
    </dgm:pt>
    <dgm:pt modelId="{11E2A34A-2B48-4F6E-85D5-48999E020AA1}" type="pres">
      <dgm:prSet presAssocID="{70322BD7-01A4-42FD-BCBF-EBA24E6F047A}" presName="Parent1" presStyleLbl="revTx" presStyleIdx="0" presStyleCnt="3" custScaleX="133958" custLinFactNeighborX="-6871" custLinFactNeighborY="-1397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9919793-E579-4055-A180-B2D7DCB39CC3}" type="pres">
      <dgm:prSet presAssocID="{423BC044-B899-4EFE-9827-EDDB839DBFFC}" presName="Accent2" presStyleCnt="0"/>
      <dgm:spPr/>
    </dgm:pt>
    <dgm:pt modelId="{4444830F-5D07-4DBA-B3CB-57932449653C}" type="pres">
      <dgm:prSet presAssocID="{423BC044-B899-4EFE-9827-EDDB839DBFFC}" presName="Accent" presStyleLbl="node1" presStyleIdx="1" presStyleCnt="3"/>
      <dgm:spPr/>
    </dgm:pt>
    <dgm:pt modelId="{84EEB115-EBA0-453B-8770-100FF7DFB251}" type="pres">
      <dgm:prSet presAssocID="{423BC044-B899-4EFE-9827-EDDB839DBFFC}" presName="Parent2" presStyleLbl="revTx" presStyleIdx="1" presStyleCnt="3" custScaleX="159545" custScaleY="183195" custLinFactNeighborX="8120" custLinFactNeighborY="-974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F66FBA5-AEBA-4BE0-BDA8-FB3D282A0401}" type="pres">
      <dgm:prSet presAssocID="{4F607B2C-7768-402A-B22A-D350025AE9A7}" presName="Accent3" presStyleCnt="0"/>
      <dgm:spPr/>
    </dgm:pt>
    <dgm:pt modelId="{6B24AC5A-7981-4F04-A783-A8DF62E58950}" type="pres">
      <dgm:prSet presAssocID="{4F607B2C-7768-402A-B22A-D350025AE9A7}" presName="Accent" presStyleLbl="node1" presStyleIdx="2" presStyleCnt="3"/>
      <dgm:spPr/>
    </dgm:pt>
    <dgm:pt modelId="{D51A4E1C-E6E2-4076-981D-91D18581F08E}" type="pres">
      <dgm:prSet presAssocID="{4F607B2C-7768-402A-B22A-D350025AE9A7}" presName="Parent3" presStyleLbl="revTx" presStyleIdx="2" presStyleCnt="3" custScaleX="197331" custLinFactNeighborX="-3801" custLinFactNeighborY="2315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F8E8C44-6B1A-4C33-9353-E4524D4C62D0}" type="presOf" srcId="{213578EC-FAFE-4825-8CE5-BEF56FAAB7CC}" destId="{0BF77BEB-0323-412D-87D0-8A1B27CC1797}" srcOrd="0" destOrd="0" presId="urn:microsoft.com/office/officeart/2009/layout/CircleArrowProcess"/>
    <dgm:cxn modelId="{49B48C39-BE12-405F-BA9A-B9558D75BE96}" srcId="{213578EC-FAFE-4825-8CE5-BEF56FAAB7CC}" destId="{423BC044-B899-4EFE-9827-EDDB839DBFFC}" srcOrd="1" destOrd="0" parTransId="{29AF58F1-3C36-401B-B5AA-6DEA2B7E8381}" sibTransId="{61247820-0519-4F4A-A8C1-3882A82B1073}"/>
    <dgm:cxn modelId="{4C460137-9100-4E13-A776-1BB0927E2192}" srcId="{213578EC-FAFE-4825-8CE5-BEF56FAAB7CC}" destId="{70322BD7-01A4-42FD-BCBF-EBA24E6F047A}" srcOrd="0" destOrd="0" parTransId="{B752D229-9793-4700-83E4-7B1D5048E869}" sibTransId="{5C571CCB-45FD-4963-B6FA-23B2FC6AD60F}"/>
    <dgm:cxn modelId="{393E19B0-B9FB-4421-AA90-89C70C36C5EA}" type="presOf" srcId="{70322BD7-01A4-42FD-BCBF-EBA24E6F047A}" destId="{11E2A34A-2B48-4F6E-85D5-48999E020AA1}" srcOrd="0" destOrd="0" presId="urn:microsoft.com/office/officeart/2009/layout/CircleArrowProcess"/>
    <dgm:cxn modelId="{2BBD11B6-6621-4054-BEDD-3D2A38AC3733}" type="presOf" srcId="{423BC044-B899-4EFE-9827-EDDB839DBFFC}" destId="{84EEB115-EBA0-453B-8770-100FF7DFB251}" srcOrd="0" destOrd="0" presId="urn:microsoft.com/office/officeart/2009/layout/CircleArrowProcess"/>
    <dgm:cxn modelId="{C69110ED-3414-4F74-9B69-84B4B85083C2}" srcId="{213578EC-FAFE-4825-8CE5-BEF56FAAB7CC}" destId="{4F607B2C-7768-402A-B22A-D350025AE9A7}" srcOrd="2" destOrd="0" parTransId="{D5750C28-7457-41B0-AFE5-285C0D05036B}" sibTransId="{212C1871-A6E3-4B1F-BBE7-6BF8113128B9}"/>
    <dgm:cxn modelId="{C1B53A18-22DC-401F-BCDD-34058FDF5FFA}" type="presOf" srcId="{4F607B2C-7768-402A-B22A-D350025AE9A7}" destId="{D51A4E1C-E6E2-4076-981D-91D18581F08E}" srcOrd="0" destOrd="0" presId="urn:microsoft.com/office/officeart/2009/layout/CircleArrowProcess"/>
    <dgm:cxn modelId="{C8BDDA63-0ACD-4F5B-A366-D67E34DB1DCC}" type="presParOf" srcId="{0BF77BEB-0323-412D-87D0-8A1B27CC1797}" destId="{1FC4E90D-5308-4734-9ED5-CB84294EC005}" srcOrd="0" destOrd="0" presId="urn:microsoft.com/office/officeart/2009/layout/CircleArrowProcess"/>
    <dgm:cxn modelId="{1D9B09D8-EDC8-47FC-BE91-4CCD81D36A11}" type="presParOf" srcId="{1FC4E90D-5308-4734-9ED5-CB84294EC005}" destId="{D072CED8-BC99-40AC-AE1E-406C065C9D3A}" srcOrd="0" destOrd="0" presId="urn:microsoft.com/office/officeart/2009/layout/CircleArrowProcess"/>
    <dgm:cxn modelId="{0113A178-36B9-4EA0-854A-12CB467F3B86}" type="presParOf" srcId="{0BF77BEB-0323-412D-87D0-8A1B27CC1797}" destId="{11E2A34A-2B48-4F6E-85D5-48999E020AA1}" srcOrd="1" destOrd="0" presId="urn:microsoft.com/office/officeart/2009/layout/CircleArrowProcess"/>
    <dgm:cxn modelId="{D06369C0-CE84-4786-B951-AE069685DB48}" type="presParOf" srcId="{0BF77BEB-0323-412D-87D0-8A1B27CC1797}" destId="{C9919793-E579-4055-A180-B2D7DCB39CC3}" srcOrd="2" destOrd="0" presId="urn:microsoft.com/office/officeart/2009/layout/CircleArrowProcess"/>
    <dgm:cxn modelId="{9DD26D09-9DEA-47D6-900B-33D3EED06E87}" type="presParOf" srcId="{C9919793-E579-4055-A180-B2D7DCB39CC3}" destId="{4444830F-5D07-4DBA-B3CB-57932449653C}" srcOrd="0" destOrd="0" presId="urn:microsoft.com/office/officeart/2009/layout/CircleArrowProcess"/>
    <dgm:cxn modelId="{FB975CE2-31B2-4630-A568-50870761F454}" type="presParOf" srcId="{0BF77BEB-0323-412D-87D0-8A1B27CC1797}" destId="{84EEB115-EBA0-453B-8770-100FF7DFB251}" srcOrd="3" destOrd="0" presId="urn:microsoft.com/office/officeart/2009/layout/CircleArrowProcess"/>
    <dgm:cxn modelId="{906588ED-B7BB-471A-A49C-600A75F67D1C}" type="presParOf" srcId="{0BF77BEB-0323-412D-87D0-8A1B27CC1797}" destId="{5F66FBA5-AEBA-4BE0-BDA8-FB3D282A0401}" srcOrd="4" destOrd="0" presId="urn:microsoft.com/office/officeart/2009/layout/CircleArrowProcess"/>
    <dgm:cxn modelId="{F65F8347-1C2B-4A60-AD05-E135267A37AB}" type="presParOf" srcId="{5F66FBA5-AEBA-4BE0-BDA8-FB3D282A0401}" destId="{6B24AC5A-7981-4F04-A783-A8DF62E58950}" srcOrd="0" destOrd="0" presId="urn:microsoft.com/office/officeart/2009/layout/CircleArrowProcess"/>
    <dgm:cxn modelId="{135D7C41-7994-4777-BC6F-8358C09AEF3D}" type="presParOf" srcId="{0BF77BEB-0323-412D-87D0-8A1B27CC1797}" destId="{D51A4E1C-E6E2-4076-981D-91D18581F08E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72CED8-BC99-40AC-AE1E-406C065C9D3A}">
      <dsp:nvSpPr>
        <dsp:cNvPr id="0" name=""/>
        <dsp:cNvSpPr/>
      </dsp:nvSpPr>
      <dsp:spPr>
        <a:xfrm>
          <a:off x="645624" y="695819"/>
          <a:ext cx="1299033" cy="1299231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E2A34A-2B48-4F6E-85D5-48999E020AA1}">
      <dsp:nvSpPr>
        <dsp:cNvPr id="0" name=""/>
        <dsp:cNvSpPr/>
      </dsp:nvSpPr>
      <dsp:spPr>
        <a:xfrm>
          <a:off x="834131" y="1114472"/>
          <a:ext cx="966973" cy="360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 smtClean="0">
              <a:solidFill>
                <a:schemeClr val="accent5">
                  <a:lumMod val="75000"/>
                </a:schemeClr>
              </a:solidFill>
            </a:rPr>
            <a:t>Desk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 smtClean="0">
              <a:solidFill>
                <a:schemeClr val="accent5">
                  <a:lumMod val="75000"/>
                </a:schemeClr>
              </a:solidFill>
            </a:rPr>
            <a:t>research</a:t>
          </a:r>
          <a:endParaRPr lang="en-GB" sz="1200" b="1" kern="1200" dirty="0">
            <a:solidFill>
              <a:schemeClr val="accent5">
                <a:lumMod val="75000"/>
              </a:schemeClr>
            </a:solidFill>
          </a:endParaRPr>
        </a:p>
      </dsp:txBody>
      <dsp:txXfrm>
        <a:off x="834131" y="1114472"/>
        <a:ext cx="966973" cy="360837"/>
      </dsp:txXfrm>
    </dsp:sp>
    <dsp:sp modelId="{4444830F-5D07-4DBA-B3CB-57932449653C}">
      <dsp:nvSpPr>
        <dsp:cNvPr id="0" name=""/>
        <dsp:cNvSpPr/>
      </dsp:nvSpPr>
      <dsp:spPr>
        <a:xfrm>
          <a:off x="358361" y="1442324"/>
          <a:ext cx="1299033" cy="1299231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EEB115-EBA0-453B-8770-100FF7DFB251}">
      <dsp:nvSpPr>
        <dsp:cNvPr id="0" name=""/>
        <dsp:cNvSpPr/>
      </dsp:nvSpPr>
      <dsp:spPr>
        <a:xfrm>
          <a:off x="490655" y="1730434"/>
          <a:ext cx="1151672" cy="6610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 smtClean="0">
              <a:solidFill>
                <a:schemeClr val="accent5">
                  <a:lumMod val="75000"/>
                </a:schemeClr>
              </a:solidFill>
            </a:rPr>
            <a:t>Focus groups</a:t>
          </a:r>
          <a:endParaRPr lang="en-GB" sz="1200" b="1" kern="1200" dirty="0">
            <a:solidFill>
              <a:schemeClr val="accent5">
                <a:lumMod val="75000"/>
              </a:schemeClr>
            </a:solidFill>
          </a:endParaRPr>
        </a:p>
      </dsp:txBody>
      <dsp:txXfrm>
        <a:off x="490655" y="1730434"/>
        <a:ext cx="1151672" cy="661036"/>
      </dsp:txXfrm>
    </dsp:sp>
    <dsp:sp modelId="{6B24AC5A-7981-4F04-A783-A8DF62E58950}">
      <dsp:nvSpPr>
        <dsp:cNvPr id="0" name=""/>
        <dsp:cNvSpPr/>
      </dsp:nvSpPr>
      <dsp:spPr>
        <a:xfrm>
          <a:off x="811620" y="2278161"/>
          <a:ext cx="1116071" cy="1116518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1A4E1C-E6E2-4076-981D-91D18581F08E}">
      <dsp:nvSpPr>
        <dsp:cNvPr id="0" name=""/>
        <dsp:cNvSpPr/>
      </dsp:nvSpPr>
      <dsp:spPr>
        <a:xfrm>
          <a:off x="629271" y="2751144"/>
          <a:ext cx="1424429" cy="360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>
              <a:solidFill>
                <a:schemeClr val="accent5">
                  <a:lumMod val="75000"/>
                </a:schemeClr>
              </a:solidFill>
            </a:rPr>
            <a:t>Consultation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>
              <a:solidFill>
                <a:schemeClr val="accent5">
                  <a:lumMod val="75000"/>
                </a:schemeClr>
              </a:solidFill>
            </a:rPr>
            <a:t>events</a:t>
          </a:r>
          <a:endParaRPr lang="en-GB" sz="1800" b="1" kern="1200" dirty="0">
            <a:solidFill>
              <a:schemeClr val="accent5">
                <a:lumMod val="75000"/>
              </a:schemeClr>
            </a:solidFill>
          </a:endParaRPr>
        </a:p>
      </dsp:txBody>
      <dsp:txXfrm>
        <a:off x="629271" y="2751144"/>
        <a:ext cx="1424429" cy="3608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sz="1100" dirty="0">
              <a:solidFill>
                <a:srgbClr val="2C3841"/>
              </a:solidFill>
              <a:latin typeface="Corbel"/>
              <a:cs typeface="Corbe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BF4E53-F32D-E643-8E4A-00EAFEAC0BDF}" type="datetimeFigureOut">
              <a:rPr lang="en-US" sz="1100" smtClean="0">
                <a:solidFill>
                  <a:srgbClr val="2C3841"/>
                </a:solidFill>
                <a:latin typeface="Corbel"/>
                <a:cs typeface="Corbel"/>
              </a:rPr>
              <a:pPr/>
              <a:t>16/01/2015</a:t>
            </a:fld>
            <a:endParaRPr lang="en-GB" sz="1100" dirty="0">
              <a:solidFill>
                <a:srgbClr val="2C3841"/>
              </a:solidFill>
              <a:latin typeface="Corbel"/>
              <a:cs typeface="Corbe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sz="1100" dirty="0">
              <a:solidFill>
                <a:srgbClr val="2C3841"/>
              </a:solidFill>
              <a:latin typeface="Corbel"/>
              <a:cs typeface="Corbe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CC3291-B1ED-4249-AE87-332ED060E6C6}" type="slidenum">
              <a:rPr lang="en-GB" sz="1100" b="1" smtClean="0">
                <a:solidFill>
                  <a:srgbClr val="2C3841"/>
                </a:solidFill>
                <a:latin typeface="Corbel"/>
                <a:cs typeface="Corbel"/>
              </a:rPr>
              <a:pPr/>
              <a:t>‹#›</a:t>
            </a:fld>
            <a:endParaRPr lang="en-GB" sz="1100" b="1" dirty="0">
              <a:solidFill>
                <a:srgbClr val="2C3841"/>
              </a:solidFill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80231737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100">
                <a:solidFill>
                  <a:srgbClr val="2C3841"/>
                </a:solidFill>
                <a:latin typeface="Corbel"/>
                <a:cs typeface="Corbel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100">
                <a:solidFill>
                  <a:srgbClr val="2C3841"/>
                </a:solidFill>
                <a:latin typeface="Corbel"/>
                <a:cs typeface="Corbel"/>
              </a:defRPr>
            </a:lvl1pPr>
          </a:lstStyle>
          <a:p>
            <a:fld id="{46529CBB-F0FF-9842-BA64-0F347ABD5093}" type="datetimeFigureOut">
              <a:rPr lang="en-US" smtClean="0"/>
              <a:pPr/>
              <a:t>16/01/2015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>
                <a:solidFill>
                  <a:srgbClr val="2C3841"/>
                </a:solidFill>
                <a:latin typeface="Corbel"/>
                <a:cs typeface="Corbel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100" b="1">
                <a:latin typeface="Corbel"/>
                <a:cs typeface="Corbel"/>
              </a:defRPr>
            </a:lvl1pPr>
          </a:lstStyle>
          <a:p>
            <a:fld id="{6B37C837-5377-6648-AD34-4D4FC0F568F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75837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rgbClr val="2C3841"/>
        </a:solidFill>
        <a:latin typeface="Corbel"/>
        <a:ea typeface="+mn-ea"/>
        <a:cs typeface="Corbel"/>
      </a:defRPr>
    </a:lvl1pPr>
    <a:lvl2pPr marL="457200" algn="l" defTabSz="457200" rtl="0" eaLnBrk="1" latinLnBrk="0" hangingPunct="1">
      <a:defRPr sz="1200" kern="1200">
        <a:solidFill>
          <a:srgbClr val="2C3841"/>
        </a:solidFill>
        <a:latin typeface="Corbel"/>
        <a:ea typeface="+mn-ea"/>
        <a:cs typeface="Corbel"/>
      </a:defRPr>
    </a:lvl2pPr>
    <a:lvl3pPr marL="914400" algn="l" defTabSz="457200" rtl="0" eaLnBrk="1" latinLnBrk="0" hangingPunct="1">
      <a:defRPr sz="1200" kern="1200">
        <a:solidFill>
          <a:srgbClr val="2C3841"/>
        </a:solidFill>
        <a:latin typeface="Corbel"/>
        <a:ea typeface="+mn-ea"/>
        <a:cs typeface="Corbel"/>
      </a:defRPr>
    </a:lvl3pPr>
    <a:lvl4pPr marL="1371600" algn="l" defTabSz="457200" rtl="0" eaLnBrk="1" latinLnBrk="0" hangingPunct="1">
      <a:defRPr sz="1200" kern="1200">
        <a:solidFill>
          <a:srgbClr val="2C3841"/>
        </a:solidFill>
        <a:latin typeface="Corbel"/>
        <a:ea typeface="+mn-ea"/>
        <a:cs typeface="Corbel"/>
      </a:defRPr>
    </a:lvl4pPr>
    <a:lvl5pPr marL="1828800" algn="l" defTabSz="457200" rtl="0" eaLnBrk="1" latinLnBrk="0" hangingPunct="1">
      <a:defRPr sz="1200" kern="1200">
        <a:solidFill>
          <a:srgbClr val="2C3841"/>
        </a:solidFill>
        <a:latin typeface="Corbel"/>
        <a:ea typeface="+mn-ea"/>
        <a:cs typeface="Corbel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Reflection</a:t>
            </a:r>
            <a:r>
              <a:rPr lang="en-GB" baseline="0" dirty="0" smtClean="0"/>
              <a:t> point slide for the end of each session for a reminder for delegates to look at their </a:t>
            </a:r>
            <a:r>
              <a:rPr lang="en-GB" baseline="0" dirty="0" err="1" smtClean="0"/>
              <a:t>proforma</a:t>
            </a:r>
            <a:r>
              <a:rPr lang="en-GB" baseline="0" dirty="0" smtClean="0"/>
              <a:t> reflection form.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7C837-5377-6648-AD34-4D4FC0F568FB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2302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7C837-5377-6648-AD34-4D4FC0F568FB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3000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7C837-5377-6648-AD34-4D4FC0F568FB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98415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C138D73-7AB0-4B45-89FA-218B427CDA58}" type="slidenum">
              <a:rPr lang="en-GB" altLang="en-US"/>
              <a:pPr/>
              <a:t>5</a:t>
            </a:fld>
            <a:endParaRPr lang="en-GB" altLang="en-US"/>
          </a:p>
        </p:txBody>
      </p:sp>
      <p:sp>
        <p:nvSpPr>
          <p:cNvPr id="296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4413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6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21822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2B89F38-1A76-4C59-93BA-3F8ADFB62035}" type="slidenum">
              <a:rPr lang="en-GB" altLang="en-US"/>
              <a:pPr/>
              <a:t>6</a:t>
            </a:fld>
            <a:endParaRPr lang="en-GB" altLang="en-US"/>
          </a:p>
        </p:txBody>
      </p:sp>
      <p:sp>
        <p:nvSpPr>
          <p:cNvPr id="307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4413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896602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25F6B85-BE3F-497A-A371-ED75AA04782D}" type="slidenum">
              <a:rPr lang="en-GB" altLang="en-US"/>
              <a:pPr/>
              <a:t>7</a:t>
            </a:fld>
            <a:endParaRPr lang="en-GB" altLang="en-US"/>
          </a:p>
        </p:txBody>
      </p:sp>
      <p:sp>
        <p:nvSpPr>
          <p:cNvPr id="256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0" y="0"/>
            <a:ext cx="1574" cy="172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eaLnBrk="1" hangingPunct="1">
              <a:spcBef>
                <a:spcPct val="0"/>
              </a:spcBef>
            </a:pPr>
            <a:r>
              <a:rPr lang="en-GB" altLang="en-US" b="1" dirty="0">
                <a:solidFill>
                  <a:srgbClr val="2C3841"/>
                </a:solidFill>
                <a:latin typeface="Arial" charset="0"/>
                <a:cs typeface="Arial Unicode MS" charset="0"/>
              </a:rPr>
              <a:t>Go to ‘View’ menu &gt; ‘Header and Footer…’ to edit the footers on this slide (click ‘Apply’ to change only the currently selected slide, or ‘Apply to All’ to change the footers on all slides).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0" y="0"/>
            <a:ext cx="1574" cy="1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</a:pPr>
            <a:fld id="{D5043E47-FECA-472F-A4D4-AF3B623F7D48}" type="slidenum">
              <a:rPr lang="en-GB" altLang="en-US">
                <a:solidFill>
                  <a:srgbClr val="2C3841"/>
                </a:solidFill>
                <a:latin typeface="+mn-lt" charset="0"/>
              </a:rPr>
              <a:pPr hangingPunct="1">
                <a:lnSpc>
                  <a:spcPct val="100000"/>
                </a:lnSpc>
              </a:pPr>
              <a:t>7</a:t>
            </a:fld>
            <a:endParaRPr lang="en-GB" altLang="en-US">
              <a:solidFill>
                <a:srgbClr val="2C3841"/>
              </a:solidFill>
              <a:latin typeface="+mn-l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5088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7C837-5377-6648-AD34-4D4FC0F568FB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64973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rgbClr val="2C3841"/>
                </a:solidFill>
              </a:rPr>
              <a:t>Go to ‘View’ menu &gt; ‘Header and Footer…’ to edit the footers on this slide (click ‘Apply’ to change only the currently selected slide, or ‘Apply to All’ to change the footers</a:t>
            </a:r>
            <a:r>
              <a:rPr lang="en-US" sz="1200" b="1" baseline="0" dirty="0" smtClean="0">
                <a:solidFill>
                  <a:srgbClr val="2C3841"/>
                </a:solidFill>
              </a:rPr>
              <a:t> on all slides).</a:t>
            </a:r>
            <a:endParaRPr lang="en-US" sz="1200" b="1" dirty="0" smtClean="0">
              <a:solidFill>
                <a:srgbClr val="2C3841"/>
              </a:solidFill>
            </a:endParaRP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7C837-5377-6648-AD34-4D4FC0F568FB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0168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isc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8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40000" y="3848492"/>
            <a:ext cx="7470000" cy="197490"/>
          </a:xfrm>
        </p:spPr>
        <p:txBody>
          <a:bodyPr>
            <a:spAutoFit/>
          </a:bodyPr>
          <a:lstStyle>
            <a:lvl1pPr marL="0" marR="0" indent="0" algn="l" defTabSz="4572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DE481C"/>
              </a:buClr>
              <a:buSzPct val="120000"/>
              <a:buFont typeface="Lucida Grande"/>
              <a:buNone/>
              <a:tabLst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presentation subtitle</a:t>
            </a:r>
          </a:p>
        </p:txBody>
      </p:sp>
      <p:sp>
        <p:nvSpPr>
          <p:cNvPr id="25" name="Title 24"/>
          <p:cNvSpPr>
            <a:spLocks noGrp="1"/>
          </p:cNvSpPr>
          <p:nvPr>
            <p:ph type="title" hasCustomPrompt="1"/>
          </p:nvPr>
        </p:nvSpPr>
        <p:spPr>
          <a:xfrm>
            <a:off x="1440000" y="3420580"/>
            <a:ext cx="7470000" cy="377026"/>
          </a:xfrm>
        </p:spPr>
        <p:txBody>
          <a:bodyPr anchor="t" anchorCtr="0">
            <a:normAutofit/>
          </a:bodyPr>
          <a:lstStyle>
            <a:lvl1pPr algn="l">
              <a:lnSpc>
                <a:spcPct val="85000"/>
              </a:lnSpc>
              <a:defRPr sz="2800" b="1" i="0"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edit presentation title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553200"/>
            <a:ext cx="1029600" cy="183600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fld id="{C750183E-5AE1-DC40-89B1-1CBB18EE30C8}" type="datetime1">
              <a:rPr lang="en-GB" smtClean="0"/>
              <a:pPr lvl="0"/>
              <a:t>20/05/2014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8522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Jisc Slid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21/05/2014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Jisc Digital Student http://digitalstudent.jiscinvolve.org.uk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5F06-C352-544E-8237-6F33909C7E7A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5" name="Straight Connector 4"/>
          <p:cNvCxnSpPr/>
          <p:nvPr userDrawn="1"/>
        </p:nvCxnSpPr>
        <p:spPr bwMode="auto">
          <a:xfrm>
            <a:off x="234000" y="4896000"/>
            <a:ext cx="8676000" cy="0"/>
          </a:xfrm>
          <a:prstGeom prst="line">
            <a:avLst/>
          </a:prstGeom>
          <a:solidFill>
            <a:srgbClr val="FFFFFF"/>
          </a:solidFill>
          <a:ln w="6350" cap="flat" cmpd="sng" algn="ctr">
            <a:solidFill>
              <a:srgbClr val="2C384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 userDrawn="1"/>
        </p:nvCxnSpPr>
        <p:spPr bwMode="auto">
          <a:xfrm>
            <a:off x="234001" y="522000"/>
            <a:ext cx="8676000" cy="0"/>
          </a:xfrm>
          <a:prstGeom prst="line">
            <a:avLst/>
          </a:prstGeom>
          <a:solidFill>
            <a:srgbClr val="FFFFFF"/>
          </a:solidFill>
          <a:ln w="6350" cap="flat" cmpd="sng" algn="ctr">
            <a:solidFill>
              <a:srgbClr val="2C384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" name="Picture 7" descr="2013_Jisc_Logo_RGB300(19.5mm)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000" y="0"/>
            <a:ext cx="701040" cy="40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302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isc Slide (End Slide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hutterstock_129615650_handphone(tomedit2)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8743" y="637817"/>
            <a:ext cx="4691258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GB" dirty="0" smtClean="0"/>
              <a:t>Click to edit slide title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21/05/2014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Jisc Digital Student http://digitalstudent.jiscinvolve.org.uk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5F06-C352-544E-8237-6F33909C7E7A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6" name="Straight Connector 5"/>
          <p:cNvCxnSpPr/>
          <p:nvPr userDrawn="1"/>
        </p:nvCxnSpPr>
        <p:spPr bwMode="auto">
          <a:xfrm>
            <a:off x="234000" y="4896000"/>
            <a:ext cx="8676000" cy="0"/>
          </a:xfrm>
          <a:prstGeom prst="line">
            <a:avLst/>
          </a:prstGeom>
          <a:solidFill>
            <a:srgbClr val="FFFFFF"/>
          </a:solidFill>
          <a:ln w="6350" cap="flat" cmpd="sng" algn="ctr">
            <a:solidFill>
              <a:srgbClr val="2C384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 userDrawn="1"/>
        </p:nvCxnSpPr>
        <p:spPr bwMode="auto">
          <a:xfrm>
            <a:off x="234001" y="522000"/>
            <a:ext cx="8676000" cy="0"/>
          </a:xfrm>
          <a:prstGeom prst="line">
            <a:avLst/>
          </a:prstGeom>
          <a:solidFill>
            <a:srgbClr val="FFFFFF"/>
          </a:solidFill>
          <a:ln w="6350" cap="flat" cmpd="sng" algn="ctr">
            <a:solidFill>
              <a:srgbClr val="2C384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" name="Picture 7" descr="2013_Jisc_Logo_RGB300(19.5mm)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000" y="0"/>
            <a:ext cx="701040" cy="40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9250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isc Slide (End Slide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eleteme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1020"/>
            <a:ext cx="7473696" cy="46024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smtClean="0"/>
              <a:t>Click to edit slide title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21/05/2014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Jisc Digital Student http://digitalstudent.jiscinvolve.org.uk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5F06-C352-544E-8237-6F33909C7E7A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6" name="Straight Connector 5"/>
          <p:cNvCxnSpPr/>
          <p:nvPr userDrawn="1"/>
        </p:nvCxnSpPr>
        <p:spPr bwMode="auto">
          <a:xfrm>
            <a:off x="234000" y="4896000"/>
            <a:ext cx="8676000" cy="0"/>
          </a:xfrm>
          <a:prstGeom prst="line">
            <a:avLst/>
          </a:prstGeom>
          <a:solidFill>
            <a:srgbClr val="FFFFFF"/>
          </a:solidFill>
          <a:ln w="6350" cap="flat" cmpd="sng" algn="ctr">
            <a:solidFill>
              <a:srgbClr val="2C384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 userDrawn="1"/>
        </p:nvCxnSpPr>
        <p:spPr bwMode="auto">
          <a:xfrm>
            <a:off x="234001" y="522000"/>
            <a:ext cx="8676000" cy="0"/>
          </a:xfrm>
          <a:prstGeom prst="line">
            <a:avLst/>
          </a:prstGeom>
          <a:solidFill>
            <a:srgbClr val="FFFFFF"/>
          </a:solidFill>
          <a:ln w="6350" cap="flat" cmpd="sng" algn="ctr">
            <a:solidFill>
              <a:srgbClr val="2C384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" name="Picture 7" descr="2013_Jisc_Logo_RGB300(19.5mm)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000" y="0"/>
            <a:ext cx="701040" cy="40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1194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79512" y="4914002"/>
            <a:ext cx="1080120" cy="178030"/>
          </a:xfrm>
          <a:prstGeom prst="rect">
            <a:avLst/>
          </a:prstGeom>
        </p:spPr>
        <p:txBody>
          <a:bodyPr lIns="0" tIns="0" rIns="0" bIns="0"/>
          <a:lstStyle>
            <a:lvl1pPr>
              <a:defRPr sz="750" b="1" i="0">
                <a:solidFill>
                  <a:srgbClr val="9BA7B0"/>
                </a:solidFill>
                <a:latin typeface="Corbel"/>
                <a:cs typeface="Corbel"/>
              </a:defRPr>
            </a:lvl1pPr>
          </a:lstStyle>
          <a:p>
            <a:r>
              <a:rPr lang="en-US" smtClean="0"/>
              <a:t>21/05/2014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403648" y="4914002"/>
            <a:ext cx="6192688" cy="178030"/>
          </a:xfrm>
          <a:prstGeom prst="rect">
            <a:avLst/>
          </a:prstGeom>
        </p:spPr>
        <p:txBody>
          <a:bodyPr lIns="0" tIns="0" rIns="0" bIns="0"/>
          <a:lstStyle>
            <a:lvl1pPr>
              <a:defRPr sz="750" b="0" i="0">
                <a:solidFill>
                  <a:srgbClr val="9BA7B0"/>
                </a:solidFill>
                <a:latin typeface="Corbel"/>
                <a:cs typeface="Corbel"/>
              </a:defRPr>
            </a:lvl1pPr>
          </a:lstStyle>
          <a:p>
            <a:r>
              <a:rPr lang="nn-NO" smtClean="0"/>
              <a:t>Jisc Digital Student http://digitalstudent.jiscinvolve.org.uk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40352" y="4914002"/>
            <a:ext cx="1224136" cy="17803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750" b="1" i="0">
                <a:solidFill>
                  <a:srgbClr val="9BA7B0"/>
                </a:solidFill>
                <a:latin typeface="Corbel"/>
                <a:cs typeface="Corbel"/>
              </a:defRPr>
            </a:lvl1pPr>
          </a:lstStyle>
          <a:p>
            <a:fld id="{6EE4441F-50D6-0747-BB38-856ECDA8DBA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 bwMode="auto">
          <a:xfrm>
            <a:off x="180000" y="4876006"/>
            <a:ext cx="8784976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rgbClr val="9BA7B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691680" y="158400"/>
            <a:ext cx="7272320" cy="388800"/>
          </a:xfrm>
          <a:prstGeom prst="rect">
            <a:avLst/>
          </a:prstGeom>
        </p:spPr>
        <p:txBody>
          <a:bodyPr vert="horz" lIns="0" tIns="0" rIns="0" bIns="0"/>
          <a:lstStyle>
            <a:lvl1pPr algn="r">
              <a:defRPr sz="2250">
                <a:solidFill>
                  <a:srgbClr val="0092CB"/>
                </a:solidFill>
                <a:latin typeface="Corbel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0000" y="1080000"/>
            <a:ext cx="8424000" cy="3600000"/>
          </a:xfrm>
          <a:prstGeom prst="rect">
            <a:avLst/>
          </a:prstGeom>
        </p:spPr>
        <p:txBody>
          <a:bodyPr vert="horz" lIns="0" tIns="0" rIns="0" bIns="0"/>
          <a:lstStyle>
            <a:lvl1pPr marL="243000" indent="-243000">
              <a:lnSpc>
                <a:spcPct val="100000"/>
              </a:lnSpc>
              <a:spcBef>
                <a:spcPts val="1800"/>
              </a:spcBef>
              <a:buClr>
                <a:srgbClr val="E85E12"/>
              </a:buClr>
              <a:buSzPct val="120000"/>
              <a:buFont typeface="Lucida Grande"/>
              <a:buChar char="»"/>
              <a:defRPr sz="1800" b="0">
                <a:solidFill>
                  <a:srgbClr val="2C3841"/>
                </a:solidFill>
                <a:latin typeface="Corbel"/>
                <a:cs typeface="Corbel"/>
              </a:defRPr>
            </a:lvl1pPr>
            <a:lvl2pPr marL="486000" indent="-243000">
              <a:lnSpc>
                <a:spcPct val="100000"/>
              </a:lnSpc>
              <a:spcBef>
                <a:spcPts val="900"/>
              </a:spcBef>
              <a:buClr>
                <a:srgbClr val="E85E12"/>
              </a:buClr>
              <a:buSzPct val="120000"/>
              <a:buFont typeface="Lucida Grande"/>
              <a:buChar char="›"/>
              <a:defRPr sz="1800" b="0">
                <a:solidFill>
                  <a:srgbClr val="2C3841"/>
                </a:solidFill>
                <a:latin typeface="Corbel"/>
                <a:cs typeface="Corbel"/>
              </a:defRPr>
            </a:lvl2pPr>
            <a:lvl3pPr marL="729000" indent="-243000">
              <a:lnSpc>
                <a:spcPct val="100000"/>
              </a:lnSpc>
              <a:spcBef>
                <a:spcPts val="450"/>
              </a:spcBef>
              <a:buClr>
                <a:srgbClr val="E85E12"/>
              </a:buClr>
              <a:buSzPct val="120000"/>
              <a:buFont typeface="Lucida Grande"/>
              <a:buChar char="›"/>
              <a:defRPr sz="1500" b="0">
                <a:solidFill>
                  <a:srgbClr val="2C3841"/>
                </a:solidFill>
                <a:latin typeface="Corbel"/>
                <a:cs typeface="Corbel"/>
              </a:defRPr>
            </a:lvl3pPr>
            <a:lvl4pPr marL="972000" indent="-243000">
              <a:lnSpc>
                <a:spcPct val="100000"/>
              </a:lnSpc>
              <a:spcBef>
                <a:spcPts val="450"/>
              </a:spcBef>
              <a:buClr>
                <a:srgbClr val="E85E12"/>
              </a:buClr>
              <a:buSzPct val="120000"/>
              <a:buFont typeface="Lucida Grande"/>
              <a:buChar char="›"/>
              <a:defRPr sz="1500" b="0">
                <a:solidFill>
                  <a:srgbClr val="2C3841"/>
                </a:solidFill>
                <a:latin typeface="Corbel"/>
                <a:cs typeface="Corbel"/>
              </a:defRPr>
            </a:lvl4pPr>
            <a:lvl5pPr marL="1134000" indent="-243000">
              <a:lnSpc>
                <a:spcPct val="100000"/>
              </a:lnSpc>
              <a:spcBef>
                <a:spcPts val="450"/>
              </a:spcBef>
              <a:buClr>
                <a:srgbClr val="E85E12"/>
              </a:buClr>
              <a:buSzPct val="120000"/>
              <a:buFont typeface="Lucida Grande"/>
              <a:buChar char="›"/>
              <a:defRPr sz="1500" b="0">
                <a:solidFill>
                  <a:srgbClr val="2C3841"/>
                </a:solidFill>
                <a:latin typeface="Corbel"/>
                <a:cs typeface="Corbel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180000" y="0"/>
            <a:ext cx="1223648" cy="540000"/>
            <a:chOff x="360000" y="0"/>
            <a:chExt cx="928800" cy="540000"/>
          </a:xfrm>
        </p:grpSpPr>
        <p:sp>
          <p:nvSpPr>
            <p:cNvPr id="12" name="Rectangle 11"/>
            <p:cNvSpPr/>
            <p:nvPr userDrawn="1"/>
          </p:nvSpPr>
          <p:spPr>
            <a:xfrm>
              <a:off x="360000" y="0"/>
              <a:ext cx="928800" cy="540000"/>
            </a:xfrm>
            <a:prstGeom prst="rect">
              <a:avLst/>
            </a:prstGeom>
            <a:solidFill>
              <a:srgbClr val="E85E1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4400" y="93600"/>
              <a:ext cx="703084" cy="3326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83561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isc 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69736" y="1710000"/>
            <a:ext cx="7740264" cy="430887"/>
          </a:xfrm>
        </p:spPr>
        <p:txBody>
          <a:bodyPr wrap="square" anchor="t">
            <a:spAutoFit/>
          </a:bodyPr>
          <a:lstStyle>
            <a:lvl1pPr algn="l">
              <a:defRPr sz="2800" b="1" cap="none">
                <a:solidFill>
                  <a:schemeClr val="accent5"/>
                </a:solidFill>
              </a:defRPr>
            </a:lvl1pPr>
          </a:lstStyle>
          <a:p>
            <a:r>
              <a:rPr lang="en-GB" dirty="0" smtClean="0"/>
              <a:t>Click to edit section 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69736" y="2705036"/>
            <a:ext cx="7740264" cy="253916"/>
          </a:xfrm>
        </p:spPr>
        <p:txBody>
          <a:bodyPr wrap="square" anchor="t" anchorCtr="0">
            <a:spAutoFit/>
          </a:bodyPr>
          <a:lstStyle>
            <a:lvl1pPr marL="0" indent="0">
              <a:buNone/>
              <a:defRPr sz="1800">
                <a:solidFill>
                  <a:srgbClr val="2C384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smtClean="0"/>
              <a:t>Click to edit section subtitle</a:t>
            </a:r>
          </a:p>
        </p:txBody>
      </p:sp>
      <p:pic>
        <p:nvPicPr>
          <p:cNvPr id="11" name="Picture 10" descr="2013_Jisc_Logo_RGB300(26mm)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000" y="0"/>
            <a:ext cx="935736" cy="545592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21/05/2014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Jisc Digital Student http://digitalstudent.jiscinvolve.org.uk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5F06-C352-544E-8237-6F33909C7E7A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 bwMode="auto">
          <a:xfrm>
            <a:off x="234000" y="4896000"/>
            <a:ext cx="8676000" cy="0"/>
          </a:xfrm>
          <a:prstGeom prst="line">
            <a:avLst/>
          </a:prstGeom>
          <a:solidFill>
            <a:srgbClr val="FFFFFF"/>
          </a:solidFill>
          <a:ln w="6350" cap="flat" cmpd="sng" algn="ctr">
            <a:solidFill>
              <a:srgbClr val="2C384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945719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isc Slide (1 co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GB" dirty="0" smtClean="0"/>
              <a:t>Click to edit slide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GB" dirty="0" smtClean="0"/>
              <a:t>Click to edit slide text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21/05/2014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n-NO" smtClean="0"/>
              <a:t>Jisc Digital Student http://digitalstudent.jiscinvolve.org.uk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5F06-C352-544E-8237-6F33909C7E7A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 bwMode="auto">
          <a:xfrm>
            <a:off x="234001" y="522000"/>
            <a:ext cx="8676000" cy="0"/>
          </a:xfrm>
          <a:prstGeom prst="line">
            <a:avLst/>
          </a:prstGeom>
          <a:solidFill>
            <a:srgbClr val="FFFFFF"/>
          </a:solidFill>
          <a:ln w="6350" cap="flat" cmpd="sng" algn="ctr">
            <a:solidFill>
              <a:srgbClr val="2C384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 userDrawn="1"/>
        </p:nvCxnSpPr>
        <p:spPr bwMode="auto">
          <a:xfrm>
            <a:off x="234000" y="4896000"/>
            <a:ext cx="8676000" cy="0"/>
          </a:xfrm>
          <a:prstGeom prst="line">
            <a:avLst/>
          </a:prstGeom>
          <a:solidFill>
            <a:srgbClr val="FFFFFF"/>
          </a:solidFill>
          <a:ln w="6350" cap="flat" cmpd="sng" algn="ctr">
            <a:solidFill>
              <a:srgbClr val="2C384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" name="Picture 9" descr="2013_Jisc_Logo_RGB300(19.5mm)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000" y="0"/>
            <a:ext cx="701040" cy="40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8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isc Slide (1 col + Heading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GB" dirty="0" smtClean="0"/>
              <a:t>Click to edit slide title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21/05/2014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Jisc Digital Student http://digitalstudent.jiscinvolve.org.uk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5F06-C352-544E-8237-6F33909C7E7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234000" y="1350000"/>
            <a:ext cx="8676000" cy="3420000"/>
          </a:xfrm>
        </p:spPr>
        <p:txBody>
          <a:bodyPr/>
          <a:lstStyle/>
          <a:p>
            <a:pPr lvl="0"/>
            <a:r>
              <a:rPr lang="en-GB" dirty="0" smtClean="0"/>
              <a:t>Click to edit slide text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 bwMode="auto">
          <a:xfrm>
            <a:off x="234001" y="522000"/>
            <a:ext cx="8676000" cy="0"/>
          </a:xfrm>
          <a:prstGeom prst="line">
            <a:avLst/>
          </a:prstGeom>
          <a:solidFill>
            <a:srgbClr val="FFFFFF"/>
          </a:solidFill>
          <a:ln w="6350" cap="flat" cmpd="sng" algn="ctr">
            <a:solidFill>
              <a:srgbClr val="2C384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 userDrawn="1"/>
        </p:nvCxnSpPr>
        <p:spPr bwMode="auto">
          <a:xfrm>
            <a:off x="234000" y="4896000"/>
            <a:ext cx="8676000" cy="0"/>
          </a:xfrm>
          <a:prstGeom prst="line">
            <a:avLst/>
          </a:prstGeom>
          <a:solidFill>
            <a:srgbClr val="FFFFFF"/>
          </a:solidFill>
          <a:ln w="6350" cap="flat" cmpd="sng" algn="ctr">
            <a:solidFill>
              <a:srgbClr val="2C384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9" name="Picture 8" descr="2013_Jisc_Logo_RGB300(19.5mm)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000" y="0"/>
            <a:ext cx="701040" cy="408432"/>
          </a:xfrm>
          <a:prstGeom prst="rect">
            <a:avLst/>
          </a:prstGeom>
        </p:spPr>
      </p:pic>
      <p:sp>
        <p:nvSpPr>
          <p:cNvPr id="10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234000" y="900000"/>
            <a:ext cx="8676000" cy="450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edit slide heading</a:t>
            </a:r>
          </a:p>
        </p:txBody>
      </p:sp>
    </p:spTree>
    <p:extLst>
      <p:ext uri="{BB962C8B-B14F-4D97-AF65-F5344CB8AC3E}">
        <p14:creationId xmlns:p14="http://schemas.microsoft.com/office/powerpoint/2010/main" val="2150827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Jisc Slide (2 co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GB" dirty="0" smtClean="0"/>
              <a:t>Click to edit slide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34000" y="900113"/>
            <a:ext cx="4140000" cy="3870000"/>
          </a:xfrm>
        </p:spPr>
        <p:txBody>
          <a:bodyPr/>
          <a:lstStyle>
            <a:lvl1pPr>
              <a:defRPr sz="2800">
                <a:solidFill>
                  <a:srgbClr val="2C3841"/>
                </a:solidFill>
              </a:defRPr>
            </a:lvl1pPr>
            <a:lvl2pPr>
              <a:defRPr sz="2800">
                <a:solidFill>
                  <a:srgbClr val="2C3841"/>
                </a:solidFill>
              </a:defRPr>
            </a:lvl2pPr>
            <a:lvl3pPr>
              <a:defRPr sz="2400">
                <a:solidFill>
                  <a:srgbClr val="2C3841"/>
                </a:solidFill>
              </a:defRPr>
            </a:lvl3pPr>
            <a:lvl4pPr>
              <a:defRPr sz="2400">
                <a:solidFill>
                  <a:srgbClr val="2C3841"/>
                </a:solidFill>
              </a:defRPr>
            </a:lvl4pPr>
            <a:lvl5pPr>
              <a:defRPr sz="2400">
                <a:solidFill>
                  <a:srgbClr val="2C384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slide text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770001" y="900113"/>
            <a:ext cx="4140000" cy="3870000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slide text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21/05/2014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Jisc Digital Student http://digitalstudent.jiscinvolve.org.uk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5F06-C352-544E-8237-6F33909C7E7A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 bwMode="auto">
          <a:xfrm>
            <a:off x="234000" y="4896000"/>
            <a:ext cx="8676000" cy="0"/>
          </a:xfrm>
          <a:prstGeom prst="line">
            <a:avLst/>
          </a:prstGeom>
          <a:solidFill>
            <a:srgbClr val="FFFFFF"/>
          </a:solidFill>
          <a:ln w="6350" cap="flat" cmpd="sng" algn="ctr">
            <a:solidFill>
              <a:srgbClr val="2C384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 userDrawn="1"/>
        </p:nvCxnSpPr>
        <p:spPr bwMode="auto">
          <a:xfrm>
            <a:off x="234001" y="522000"/>
            <a:ext cx="8676000" cy="0"/>
          </a:xfrm>
          <a:prstGeom prst="line">
            <a:avLst/>
          </a:prstGeom>
          <a:solidFill>
            <a:srgbClr val="FFFFFF"/>
          </a:solidFill>
          <a:ln w="6350" cap="flat" cmpd="sng" algn="ctr">
            <a:solidFill>
              <a:srgbClr val="2C384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1" name="Picture 10" descr="2013_Jisc_Logo_RGB300(19.5mm)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000" y="0"/>
            <a:ext cx="701040" cy="40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71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isc Slide (2 col + Heading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04000" y="0"/>
            <a:ext cx="7506000" cy="468000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GB" dirty="0" smtClean="0"/>
              <a:t>Click to edit slide 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34000" y="900000"/>
            <a:ext cx="4140000" cy="450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edit slide heading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34000" y="1350000"/>
            <a:ext cx="4139999" cy="3420000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slide text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70001" y="900000"/>
            <a:ext cx="4140000" cy="450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edit slide heading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770000" y="1350000"/>
            <a:ext cx="4139999" cy="3420000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slide text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21/05/2014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Jisc Digital Student http://digitalstudent.jiscinvolve.org.uk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5F06-C352-544E-8237-6F33909C7E7A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 bwMode="auto">
          <a:xfrm>
            <a:off x="234000" y="4896000"/>
            <a:ext cx="8676000" cy="0"/>
          </a:xfrm>
          <a:prstGeom prst="line">
            <a:avLst/>
          </a:prstGeom>
          <a:solidFill>
            <a:srgbClr val="FFFFFF"/>
          </a:solidFill>
          <a:ln w="6350" cap="flat" cmpd="sng" algn="ctr">
            <a:solidFill>
              <a:srgbClr val="2C384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 userDrawn="1"/>
        </p:nvCxnSpPr>
        <p:spPr bwMode="auto">
          <a:xfrm>
            <a:off x="234001" y="522000"/>
            <a:ext cx="8676000" cy="0"/>
          </a:xfrm>
          <a:prstGeom prst="line">
            <a:avLst/>
          </a:prstGeom>
          <a:solidFill>
            <a:srgbClr val="FFFFFF"/>
          </a:solidFill>
          <a:ln w="6350" cap="flat" cmpd="sng" algn="ctr">
            <a:solidFill>
              <a:srgbClr val="2C384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3" name="Picture 12" descr="2013_Jisc_Logo_RGB300(19.5mm)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000" y="0"/>
            <a:ext cx="701040" cy="40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46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isc Slide (2 col + 2 conten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GB" dirty="0" smtClean="0"/>
              <a:t>Click to edit slide title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21/05/2014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Jisc Digital Student http://digitalstudent.jiscinvolve.org.uk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5F06-C352-544E-8237-6F33909C7E7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34000" y="900113"/>
            <a:ext cx="4140000" cy="3870000"/>
          </a:xfrm>
        </p:spPr>
        <p:txBody>
          <a:bodyPr/>
          <a:lstStyle>
            <a:lvl1pPr>
              <a:defRPr sz="2800">
                <a:solidFill>
                  <a:srgbClr val="2C3841"/>
                </a:solidFill>
              </a:defRPr>
            </a:lvl1pPr>
            <a:lvl2pPr>
              <a:defRPr sz="2800">
                <a:solidFill>
                  <a:srgbClr val="2C3841"/>
                </a:solidFill>
              </a:defRPr>
            </a:lvl2pPr>
            <a:lvl3pPr>
              <a:defRPr sz="2400">
                <a:solidFill>
                  <a:srgbClr val="2C3841"/>
                </a:solidFill>
              </a:defRPr>
            </a:lvl3pPr>
            <a:lvl4pPr>
              <a:defRPr sz="2400">
                <a:solidFill>
                  <a:srgbClr val="2C3841"/>
                </a:solidFill>
              </a:defRPr>
            </a:lvl4pPr>
            <a:lvl5pPr>
              <a:defRPr sz="2400">
                <a:solidFill>
                  <a:srgbClr val="2C384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slide text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770001" y="900113"/>
            <a:ext cx="4140000" cy="1846800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slide text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 bwMode="auto">
          <a:xfrm>
            <a:off x="234000" y="4896000"/>
            <a:ext cx="8676000" cy="0"/>
          </a:xfrm>
          <a:prstGeom prst="line">
            <a:avLst/>
          </a:prstGeom>
          <a:solidFill>
            <a:srgbClr val="FFFFFF"/>
          </a:solidFill>
          <a:ln w="6350" cap="flat" cmpd="sng" algn="ctr">
            <a:solidFill>
              <a:srgbClr val="2C384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 userDrawn="1"/>
        </p:nvCxnSpPr>
        <p:spPr bwMode="auto">
          <a:xfrm>
            <a:off x="234001" y="522000"/>
            <a:ext cx="8676000" cy="0"/>
          </a:xfrm>
          <a:prstGeom prst="line">
            <a:avLst/>
          </a:prstGeom>
          <a:solidFill>
            <a:srgbClr val="FFFFFF"/>
          </a:solidFill>
          <a:ln w="6350" cap="flat" cmpd="sng" algn="ctr">
            <a:solidFill>
              <a:srgbClr val="2C384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" name="Picture 9" descr="2013_Jisc_Logo_RGB300(19.5mm)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000" y="0"/>
            <a:ext cx="701040" cy="408432"/>
          </a:xfrm>
          <a:prstGeom prst="rect">
            <a:avLst/>
          </a:prstGeom>
        </p:spPr>
      </p:pic>
      <p:sp>
        <p:nvSpPr>
          <p:cNvPr id="11" name="Content Placeholder 3"/>
          <p:cNvSpPr>
            <a:spLocks noGrp="1"/>
          </p:cNvSpPr>
          <p:nvPr>
            <p:ph sz="half" idx="13" hasCustomPrompt="1"/>
          </p:nvPr>
        </p:nvSpPr>
        <p:spPr>
          <a:xfrm>
            <a:off x="4770001" y="2923296"/>
            <a:ext cx="4140000" cy="1846800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slide text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4179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isc Slide (Pic + Cap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04000" y="0"/>
            <a:ext cx="7506000" cy="468000"/>
          </a:xfrm>
        </p:spPr>
        <p:txBody>
          <a:bodyPr anchor="b">
            <a:normAutofit/>
          </a:bodyPr>
          <a:lstStyle>
            <a:lvl1pPr algn="r">
              <a:defRPr sz="2800" b="1">
                <a:solidFill>
                  <a:schemeClr val="accent5"/>
                </a:solidFill>
              </a:defRPr>
            </a:lvl1pPr>
          </a:lstStyle>
          <a:p>
            <a:r>
              <a:rPr lang="en-GB" dirty="0" smtClean="0"/>
              <a:t>Click to edit slide title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36000" y="900000"/>
            <a:ext cx="7200000" cy="3510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935040" y="4500000"/>
            <a:ext cx="5400000" cy="270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 smtClean="0"/>
              <a:t>Click to edit image caption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21/05/2014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Jisc Digital Student http://digitalstudent.jiscinvolve.org.uk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5F06-C352-544E-8237-6F33909C7E7A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 bwMode="auto">
          <a:xfrm>
            <a:off x="234000" y="4896000"/>
            <a:ext cx="8676000" cy="0"/>
          </a:xfrm>
          <a:prstGeom prst="line">
            <a:avLst/>
          </a:prstGeom>
          <a:solidFill>
            <a:srgbClr val="FFFFFF"/>
          </a:solidFill>
          <a:ln w="6350" cap="flat" cmpd="sng" algn="ctr">
            <a:solidFill>
              <a:srgbClr val="2C384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 userDrawn="1"/>
        </p:nvCxnSpPr>
        <p:spPr bwMode="auto">
          <a:xfrm>
            <a:off x="234001" y="522000"/>
            <a:ext cx="8676000" cy="0"/>
          </a:xfrm>
          <a:prstGeom prst="line">
            <a:avLst/>
          </a:prstGeom>
          <a:solidFill>
            <a:srgbClr val="FFFFFF"/>
          </a:solidFill>
          <a:ln w="6350" cap="flat" cmpd="sng" algn="ctr">
            <a:solidFill>
              <a:srgbClr val="2C384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1" name="Picture 10" descr="2013_Jisc_Logo_RGB300(19.5mm)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000" y="0"/>
            <a:ext cx="701040" cy="408432"/>
          </a:xfrm>
          <a:prstGeom prst="rect">
            <a:avLst/>
          </a:prstGeom>
        </p:spPr>
      </p:pic>
      <p:sp>
        <p:nvSpPr>
          <p:cNvPr id="12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6335040" y="4500000"/>
            <a:ext cx="1800000" cy="270000"/>
          </a:xfrm>
        </p:spPr>
        <p:txBody>
          <a:bodyPr>
            <a:normAutofit/>
          </a:bodyPr>
          <a:lstStyle>
            <a:lvl1pPr marL="0" indent="0" algn="r">
              <a:buNone/>
              <a:defRPr sz="800">
                <a:solidFill>
                  <a:srgbClr val="9BA7B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 smtClean="0"/>
              <a:t>Click to edit image attribution</a:t>
            </a:r>
          </a:p>
        </p:txBody>
      </p:sp>
    </p:spTree>
    <p:extLst>
      <p:ext uri="{BB962C8B-B14F-4D97-AF65-F5344CB8AC3E}">
        <p14:creationId xmlns:p14="http://schemas.microsoft.com/office/powerpoint/2010/main" val="1697467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isc Slide (Title Onl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GB" dirty="0" smtClean="0"/>
              <a:t>Click to edit slide title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21/05/2014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Jisc Digital Student http://digitalstudent.jiscinvolve.org.uk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5F06-C352-544E-8237-6F33909C7E7A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6" name="Straight Connector 5"/>
          <p:cNvCxnSpPr/>
          <p:nvPr userDrawn="1"/>
        </p:nvCxnSpPr>
        <p:spPr bwMode="auto">
          <a:xfrm>
            <a:off x="234000" y="4896000"/>
            <a:ext cx="8676000" cy="0"/>
          </a:xfrm>
          <a:prstGeom prst="line">
            <a:avLst/>
          </a:prstGeom>
          <a:solidFill>
            <a:srgbClr val="FFFFFF"/>
          </a:solidFill>
          <a:ln w="6350" cap="flat" cmpd="sng" algn="ctr">
            <a:solidFill>
              <a:srgbClr val="2C384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 userDrawn="1"/>
        </p:nvCxnSpPr>
        <p:spPr bwMode="auto">
          <a:xfrm>
            <a:off x="234001" y="522000"/>
            <a:ext cx="8676000" cy="0"/>
          </a:xfrm>
          <a:prstGeom prst="line">
            <a:avLst/>
          </a:prstGeom>
          <a:solidFill>
            <a:srgbClr val="FFFFFF"/>
          </a:solidFill>
          <a:ln w="6350" cap="flat" cmpd="sng" algn="ctr">
            <a:solidFill>
              <a:srgbClr val="2C384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9" name="Picture 8" descr="2013_Jisc_Logo_RGB300(19.5mm)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000" y="0"/>
            <a:ext cx="701040" cy="40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357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04001" y="2"/>
            <a:ext cx="7506000" cy="4680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GB" dirty="0" smtClean="0"/>
              <a:t>Click to edit slide 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4000" y="900000"/>
            <a:ext cx="8676000" cy="387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 smtClean="0"/>
              <a:t>Click to edit slide text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4000" y="4896000"/>
            <a:ext cx="720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50" b="1" normalizeH="0">
                <a:solidFill>
                  <a:srgbClr val="9BA7B0"/>
                </a:solidFill>
              </a:defRPr>
            </a:lvl1pPr>
          </a:lstStyle>
          <a:p>
            <a:r>
              <a:rPr lang="en-US" smtClean="0"/>
              <a:t>21/05/2014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90000" y="4896000"/>
            <a:ext cx="7164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50">
                <a:solidFill>
                  <a:srgbClr val="9BA7B0"/>
                </a:solidFill>
              </a:defRPr>
            </a:lvl1pPr>
          </a:lstStyle>
          <a:p>
            <a:r>
              <a:rPr lang="nn-NO" smtClean="0"/>
              <a:t>Jisc Digital Student http://digitalstudent.jiscinvolve.org.uk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90000" y="4896000"/>
            <a:ext cx="720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50" b="1">
                <a:solidFill>
                  <a:srgbClr val="9BA7B0"/>
                </a:solidFill>
              </a:defRPr>
            </a:lvl1pPr>
          </a:lstStyle>
          <a:p>
            <a:fld id="{F0A55F06-C352-544E-8237-6F33909C7E7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0663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9" r:id="rId4"/>
    <p:sldLayoutId id="2147483652" r:id="rId5"/>
    <p:sldLayoutId id="2147483653" r:id="rId6"/>
    <p:sldLayoutId id="2147483658" r:id="rId7"/>
    <p:sldLayoutId id="2147483657" r:id="rId8"/>
    <p:sldLayoutId id="2147483654" r:id="rId9"/>
    <p:sldLayoutId id="2147483655" r:id="rId10"/>
    <p:sldLayoutId id="2147483660" r:id="rId11"/>
    <p:sldLayoutId id="2147483661" r:id="rId12"/>
    <p:sldLayoutId id="2147483663" r:id="rId13"/>
  </p:sldLayoutIdLst>
  <p:hf hdr="0"/>
  <p:txStyles>
    <p:titleStyle>
      <a:lvl1pPr algn="r" defTabSz="457200" rtl="0" eaLnBrk="1" latinLnBrk="0" hangingPunct="1">
        <a:spcBef>
          <a:spcPct val="0"/>
        </a:spcBef>
        <a:buNone/>
        <a:defRPr sz="2800" b="1" kern="120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288000" indent="-288000" algn="l" defTabSz="457200" rtl="0" eaLnBrk="1" latinLnBrk="0" hangingPunct="1">
        <a:lnSpc>
          <a:spcPct val="90000"/>
        </a:lnSpc>
        <a:spcBef>
          <a:spcPts val="1200"/>
        </a:spcBef>
        <a:buClr>
          <a:srgbClr val="DE481C"/>
        </a:buClr>
        <a:buSzPct val="120000"/>
        <a:buFont typeface="Lucida Grande"/>
        <a:buChar char="»"/>
        <a:defRPr sz="2800" kern="1200">
          <a:solidFill>
            <a:srgbClr val="2C3841"/>
          </a:solidFill>
          <a:latin typeface="+mn-lt"/>
          <a:ea typeface="+mn-ea"/>
          <a:cs typeface="+mn-cs"/>
        </a:defRPr>
      </a:lvl1pPr>
      <a:lvl2pPr marL="576000" indent="-288000" algn="l" defTabSz="457200" rtl="0" eaLnBrk="1" latinLnBrk="0" hangingPunct="1">
        <a:lnSpc>
          <a:spcPct val="90000"/>
        </a:lnSpc>
        <a:spcBef>
          <a:spcPts val="800"/>
        </a:spcBef>
        <a:buClr>
          <a:srgbClr val="DE481C"/>
        </a:buClr>
        <a:buSzPct val="120000"/>
        <a:buFont typeface="Lucida Grande"/>
        <a:buChar char="›"/>
        <a:defRPr sz="2800" kern="1200">
          <a:solidFill>
            <a:srgbClr val="2C3841"/>
          </a:solidFill>
          <a:latin typeface="+mn-lt"/>
          <a:ea typeface="+mn-ea"/>
          <a:cs typeface="+mn-cs"/>
        </a:defRPr>
      </a:lvl2pPr>
      <a:lvl3pPr marL="864000" indent="-288000" algn="l" defTabSz="457200" rtl="0" eaLnBrk="1" latinLnBrk="0" hangingPunct="1">
        <a:lnSpc>
          <a:spcPct val="90000"/>
        </a:lnSpc>
        <a:spcBef>
          <a:spcPts val="400"/>
        </a:spcBef>
        <a:buClr>
          <a:srgbClr val="DE481C"/>
        </a:buClr>
        <a:buSzPct val="120000"/>
        <a:buFont typeface="Lucida Grande"/>
        <a:buChar char="–"/>
        <a:defRPr sz="2400" kern="1200">
          <a:solidFill>
            <a:srgbClr val="2C3841"/>
          </a:solidFill>
          <a:latin typeface="+mn-lt"/>
          <a:ea typeface="+mn-ea"/>
          <a:cs typeface="+mn-cs"/>
        </a:defRPr>
      </a:lvl3pPr>
      <a:lvl4pPr marL="1152000" indent="-288000" algn="l" defTabSz="457200" rtl="0" eaLnBrk="1" latinLnBrk="0" hangingPunct="1">
        <a:lnSpc>
          <a:spcPct val="90000"/>
        </a:lnSpc>
        <a:spcBef>
          <a:spcPts val="400"/>
        </a:spcBef>
        <a:buClr>
          <a:srgbClr val="DE481C"/>
        </a:buClr>
        <a:buSzPct val="120000"/>
        <a:buFont typeface="Lucida Grande"/>
        <a:buChar char="–"/>
        <a:defRPr sz="2400" kern="1200">
          <a:solidFill>
            <a:srgbClr val="2C3841"/>
          </a:solidFill>
          <a:latin typeface="+mn-lt"/>
          <a:ea typeface="+mn-ea"/>
          <a:cs typeface="+mn-cs"/>
        </a:defRPr>
      </a:lvl4pPr>
      <a:lvl5pPr marL="1440000" indent="-288000" algn="l" defTabSz="457200" rtl="0" eaLnBrk="1" latinLnBrk="0" hangingPunct="1">
        <a:lnSpc>
          <a:spcPct val="90000"/>
        </a:lnSpc>
        <a:spcBef>
          <a:spcPts val="400"/>
        </a:spcBef>
        <a:buClr>
          <a:srgbClr val="DE481C"/>
        </a:buClr>
        <a:buSzPct val="120000"/>
        <a:buFont typeface="Lucida Grande"/>
        <a:buChar char="–"/>
        <a:defRPr sz="2400" kern="1200">
          <a:solidFill>
            <a:srgbClr val="2C384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padlet.com/sarahknight/onethin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CAN@jiscmail.ac.uk" TargetMode="External"/><Relationship Id="rId4" Type="http://schemas.openxmlformats.org/officeDocument/2006/relationships/hyperlink" Target="http://jiscmail.ac.uk/CAN" TargetMode="External"/><Relationship Id="rId5" Type="http://schemas.openxmlformats.org/officeDocument/2006/relationships/hyperlink" Target="http://tiny.cc/can001" TargetMode="External"/><Relationship Id="rId6" Type="http://schemas.openxmlformats.org/officeDocument/2006/relationships/hyperlink" Target="http://can.jiscinvolve.org/wp/webinars-upcoming-webinars-and-recordings-of-past-webinars/" TargetMode="External"/><Relationship Id="rId7" Type="http://schemas.openxmlformats.org/officeDocument/2006/relationships/hyperlink" Target="http://can.jiscinvolve.org/wp/contact-us/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hyperlink" Target="http://digitalstudent.jiscinvolve.org.uk/" TargetMode="External"/><Relationship Id="rId5" Type="http://schemas.openxmlformats.org/officeDocument/2006/relationships/image" Target="../media/image9.em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hyperlink" Target="http://digitalstudent.jiscinvolve.org.uk/" TargetMode="External"/><Relationship Id="rId5" Type="http://schemas.openxmlformats.org/officeDocument/2006/relationships/image" Target="../media/image11.em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digitalstudent.jiscinvolve.org.uk/" TargetMode="External"/><Relationship Id="rId4" Type="http://schemas.openxmlformats.org/officeDocument/2006/relationships/image" Target="../media/image12.png"/><Relationship Id="rId5" Type="http://schemas.openxmlformats.org/officeDocument/2006/relationships/hyperlink" Target="http://digitalstudent.jiscinvolve.org/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intrain.com/" TargetMode="External"/><Relationship Id="rId4" Type="http://schemas.openxmlformats.org/officeDocument/2006/relationships/hyperlink" Target="http://www.etcvenues.co.uk/venues/the-hatton" TargetMode="External"/><Relationship Id="rId5" Type="http://schemas.openxmlformats.org/officeDocument/2006/relationships/diagramData" Target="../diagrams/data1.xml"/><Relationship Id="rId6" Type="http://schemas.openxmlformats.org/officeDocument/2006/relationships/diagramLayout" Target="../diagrams/layout1.xml"/><Relationship Id="rId7" Type="http://schemas.openxmlformats.org/officeDocument/2006/relationships/diagramQuickStyle" Target="../diagrams/quickStyle1.xml"/><Relationship Id="rId8" Type="http://schemas.openxmlformats.org/officeDocument/2006/relationships/diagramColors" Target="../diagrams/colors1.xml"/><Relationship Id="rId9" Type="http://schemas.microsoft.com/office/2007/relationships/diagramDrawing" Target="../diagrams/drawing1.xml"/><Relationship Id="rId10" Type="http://schemas.openxmlformats.org/officeDocument/2006/relationships/hyperlink" Target="http://bit.ly/FEDigitalstudentevents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rsharpe@brookes.ac.uk" TargetMode="External"/><Relationship Id="rId4" Type="http://schemas.openxmlformats.org/officeDocument/2006/relationships/hyperlink" Target="mailto:Sarah.knight@jisc.ac.uk" TargetMode="External"/><Relationship Id="rId5" Type="http://schemas.openxmlformats.org/officeDocument/2006/relationships/hyperlink" Target="http://digitalstudent.jiscinvolve.org/" TargetMode="External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736" y="1710000"/>
            <a:ext cx="7740264" cy="430887"/>
          </a:xfrm>
        </p:spPr>
        <p:txBody>
          <a:bodyPr/>
          <a:lstStyle/>
          <a:p>
            <a:r>
              <a:rPr lang="en-GB" dirty="0"/>
              <a:t>Session 6: Next steps 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Jisc Digital Student http://digitalstudent.jiscinvolve.org.uk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5F06-C352-544E-8237-6F33909C7E7A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10" name="Text Placeholder 9"/>
          <p:cNvSpPr txBox="1">
            <a:spLocks noGrp="1"/>
          </p:cNvSpPr>
          <p:nvPr>
            <p:ph type="body" idx="1"/>
          </p:nvPr>
        </p:nvSpPr>
        <p:spPr>
          <a:xfrm>
            <a:off x="809736" y="2666331"/>
            <a:ext cx="7740264" cy="1637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E85E12"/>
                </a:solidFill>
              </a:rPr>
              <a:t>#</a:t>
            </a:r>
            <a:r>
              <a:rPr lang="en-GB" sz="3200" dirty="0" err="1" smtClean="0">
                <a:solidFill>
                  <a:srgbClr val="E85E12"/>
                </a:solidFill>
              </a:rPr>
              <a:t>digitalstudent</a:t>
            </a:r>
            <a:r>
              <a:rPr lang="en-GB" sz="3200" dirty="0"/>
              <a:t> </a:t>
            </a:r>
            <a:endParaRPr lang="en-GB" sz="3200" dirty="0" smtClean="0"/>
          </a:p>
          <a:p>
            <a:endParaRPr lang="en-GB" sz="3200" dirty="0"/>
          </a:p>
          <a:p>
            <a:r>
              <a:rPr lang="en-GB" sz="3200" dirty="0" smtClean="0"/>
              <a:t>            </a:t>
            </a:r>
            <a:r>
              <a:rPr lang="en-GB" sz="3200" dirty="0" smtClean="0">
                <a:solidFill>
                  <a:srgbClr val="E85E12"/>
                </a:solidFill>
              </a:rPr>
              <a:t>http://digitalstudent.jiscinvolve.org</a:t>
            </a:r>
            <a:endParaRPr lang="en-GB" sz="3200" dirty="0">
              <a:solidFill>
                <a:srgbClr val="E85E1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2453" y="129142"/>
            <a:ext cx="2267547" cy="3389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717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324" y="4896000"/>
            <a:ext cx="7242676" cy="262151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-106680" y="1493838"/>
            <a:ext cx="2743200" cy="1685460"/>
          </a:xfrm>
          <a:prstGeom prst="rect">
            <a:avLst/>
          </a:prstGeom>
        </p:spPr>
        <p:txBody>
          <a:bodyPr vert="horz" lIns="0" tIns="0" rIns="0" bIns="0" rtlCol="0" anchor="b" anchorCtr="0">
            <a:normAutofit lnSpcReduction="10000"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Reflection forms</a:t>
            </a:r>
          </a:p>
          <a:p>
            <a:endParaRPr lang="en-GB" dirty="0"/>
          </a:p>
          <a:p>
            <a:r>
              <a:rPr lang="en-GB" dirty="0" smtClean="0"/>
              <a:t>Tweet using #</a:t>
            </a:r>
            <a:r>
              <a:rPr lang="en-GB" dirty="0" err="1" smtClean="0"/>
              <a:t>digitalstudent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5F06-C352-544E-8237-6F33909C7E7A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9303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one thing?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What would you most like </a:t>
            </a:r>
            <a:r>
              <a:rPr lang="en-GB" dirty="0" err="1"/>
              <a:t>Jisc</a:t>
            </a:r>
            <a:r>
              <a:rPr lang="en-GB" dirty="0"/>
              <a:t>/the sector bodies to do after today</a:t>
            </a:r>
            <a:r>
              <a:rPr lang="en-GB" dirty="0" smtClean="0"/>
              <a:t>?</a:t>
            </a:r>
          </a:p>
          <a:p>
            <a:endParaRPr lang="en-GB" dirty="0"/>
          </a:p>
          <a:p>
            <a:r>
              <a:rPr lang="en-GB" dirty="0"/>
              <a:t>What does your college need to do? What help do you need from </a:t>
            </a:r>
            <a:r>
              <a:rPr lang="en-GB" dirty="0" err="1"/>
              <a:t>J</a:t>
            </a:r>
            <a:r>
              <a:rPr lang="en-GB" dirty="0" err="1" smtClean="0"/>
              <a:t>isc</a:t>
            </a:r>
            <a:r>
              <a:rPr lang="en-GB" dirty="0" smtClean="0"/>
              <a:t> </a:t>
            </a:r>
            <a:r>
              <a:rPr lang="en-GB" dirty="0"/>
              <a:t>to do this? </a:t>
            </a:r>
          </a:p>
          <a:p>
            <a:endParaRPr lang="en-GB" dirty="0" smtClean="0"/>
          </a:p>
          <a:p>
            <a:pPr>
              <a:spcAft>
                <a:spcPts val="1425"/>
              </a:spcAft>
            </a:pPr>
            <a:r>
              <a:rPr lang="en-GB" dirty="0">
                <a:hlinkClick r:id="rId3"/>
              </a:rPr>
              <a:t>http://padlet.com/sarahknight/onething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Jisc Digital Student http://digitalstudent.jiscinvolve.org.uk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5F06-C352-544E-8237-6F33909C7E7A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2906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Change Agents’ Network  http://can.jiscinvolve.org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 smtClean="0"/>
              <a:t>Supporting staff – student partnership working and student engagement</a:t>
            </a:r>
          </a:p>
          <a:p>
            <a:r>
              <a:rPr lang="en-GB" dirty="0" smtClean="0"/>
              <a:t>Joining </a:t>
            </a:r>
            <a:r>
              <a:rPr lang="en-GB" dirty="0"/>
              <a:t>the network mailing list </a:t>
            </a:r>
            <a:r>
              <a:rPr lang="en-GB" dirty="0">
                <a:hlinkClick r:id="rId3"/>
              </a:rPr>
              <a:t>CAN@jiscmail.ac.uk</a:t>
            </a:r>
            <a:r>
              <a:rPr lang="en-GB" dirty="0"/>
              <a:t> by visiting </a:t>
            </a:r>
            <a:r>
              <a:rPr lang="en-GB" dirty="0" smtClean="0">
                <a:hlinkClick r:id="rId4"/>
              </a:rPr>
              <a:t>http://jiscmail.ac.uk/CAN</a:t>
            </a:r>
            <a:r>
              <a:rPr lang="en-GB" dirty="0" smtClean="0"/>
              <a:t>  </a:t>
            </a:r>
            <a:endParaRPr lang="en-GB" dirty="0"/>
          </a:p>
          <a:p>
            <a:r>
              <a:rPr lang="en-GB" dirty="0" smtClean="0"/>
              <a:t>Follow </a:t>
            </a:r>
            <a:r>
              <a:rPr lang="en-GB" dirty="0"/>
              <a:t>us on Twitter @</a:t>
            </a:r>
            <a:r>
              <a:rPr lang="en-GB" dirty="0" err="1" smtClean="0"/>
              <a:t>CANagogy</a:t>
            </a:r>
            <a:r>
              <a:rPr lang="en-GB" dirty="0" smtClean="0"/>
              <a:t> #</a:t>
            </a:r>
            <a:r>
              <a:rPr lang="en-GB" dirty="0" err="1" smtClean="0"/>
              <a:t>JiscCAN</a:t>
            </a:r>
            <a:endParaRPr lang="en-GB" dirty="0"/>
          </a:p>
          <a:p>
            <a:r>
              <a:rPr lang="en-GB" dirty="0"/>
              <a:t>Visit our website for the CAN Student Partnerships Toolkit – resources to support staff-student partnership working </a:t>
            </a:r>
            <a:r>
              <a:rPr lang="en-GB" dirty="0">
                <a:hlinkClick r:id="rId5"/>
              </a:rPr>
              <a:t>http://tiny.cc/can001</a:t>
            </a:r>
            <a:endParaRPr lang="en-GB" dirty="0"/>
          </a:p>
          <a:p>
            <a:r>
              <a:rPr lang="en-GB" dirty="0"/>
              <a:t>Participate in the</a:t>
            </a:r>
            <a:r>
              <a:rPr lang="en-GB" dirty="0">
                <a:hlinkClick r:id="rId6" tooltip="Webinars"/>
              </a:rPr>
              <a:t> series of CAN webinars</a:t>
            </a:r>
            <a:r>
              <a:rPr lang="en-GB" dirty="0"/>
              <a:t> to share best practice</a:t>
            </a:r>
          </a:p>
          <a:p>
            <a:r>
              <a:rPr lang="en-GB" dirty="0">
                <a:hlinkClick r:id="rId7" tooltip="Contact us"/>
              </a:rPr>
              <a:t>Share your experiences with us</a:t>
            </a:r>
            <a:r>
              <a:rPr lang="en-GB" dirty="0"/>
              <a:t> as part of the CAN case studies</a:t>
            </a:r>
          </a:p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Jisc Digital Student http://digitalstudent.jiscinvolve.org.uk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5F06-C352-544E-8237-6F33909C7E7A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4500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403350" y="0"/>
            <a:ext cx="7505700" cy="468313"/>
          </a:xfrm>
          <a:ln/>
        </p:spPr>
        <p:txBody>
          <a:bodyPr/>
          <a:lstStyle/>
          <a:p>
            <a:pPr algn="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altLang="en-US" sz="2800" b="1">
                <a:solidFill>
                  <a:srgbClr val="B71A8B"/>
                </a:solidFill>
              </a:rPr>
              <a:t>Resources for your use…</a:t>
            </a:r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742" r="796" b="2742"/>
          <a:stretch/>
        </p:blipFill>
        <p:spPr bwMode="auto">
          <a:xfrm>
            <a:off x="225513" y="689127"/>
            <a:ext cx="5076000" cy="35766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2863306" y="4486639"/>
            <a:ext cx="68278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en-GB" altLang="en-US" dirty="0">
                <a:solidFill>
                  <a:srgbClr val="E85E12"/>
                </a:solidFill>
                <a:latin typeface="Corbel" charset="0"/>
              </a:rPr>
              <a:t>http://digitalstudent.jiscinvolve.org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90000" y="4896000"/>
            <a:ext cx="7164000" cy="180000"/>
          </a:xfrm>
        </p:spPr>
        <p:txBody>
          <a:bodyPr/>
          <a:lstStyle/>
          <a:p>
            <a:r>
              <a:rPr lang="en-GB" dirty="0" err="1"/>
              <a:t>Jisc</a:t>
            </a:r>
            <a:r>
              <a:rPr lang="en-GB" dirty="0"/>
              <a:t> Digital Student </a:t>
            </a:r>
            <a:r>
              <a:rPr lang="en-GB" dirty="0">
                <a:hlinkClick r:id="rId4"/>
              </a:rPr>
              <a:t>http://digitalstudent.jiscinvolve.org.uk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5F06-C352-544E-8237-6F33909C7E7A}" type="slidenum">
              <a:rPr lang="en-GB" smtClean="0"/>
              <a:pPr/>
              <a:t>5</a:t>
            </a:fld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8437" y="566302"/>
            <a:ext cx="5537576" cy="3920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98111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8004" y="542725"/>
            <a:ext cx="6024409" cy="4184555"/>
          </a:xfrm>
          <a:prstGeom prst="rect">
            <a:avLst/>
          </a:prstGeom>
        </p:spPr>
      </p:pic>
      <p:sp>
        <p:nvSpPr>
          <p:cNvPr id="1638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403350" y="0"/>
            <a:ext cx="7505700" cy="468313"/>
          </a:xfrm>
          <a:ln/>
        </p:spPr>
        <p:txBody>
          <a:bodyPr/>
          <a:lstStyle/>
          <a:p>
            <a:pPr algn="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altLang="en-US" dirty="0" smtClean="0">
                <a:solidFill>
                  <a:srgbClr val="B71A8B"/>
                </a:solidFill>
              </a:rPr>
              <a:t>Enhancing the digital student experience</a:t>
            </a:r>
            <a:endParaRPr lang="en-US" altLang="en-US" sz="2800" b="1" dirty="0">
              <a:solidFill>
                <a:srgbClr val="B71A8B"/>
              </a:solidFill>
            </a:endParaRPr>
          </a:p>
        </p:txBody>
      </p:sp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233363" y="900113"/>
            <a:ext cx="8675687" cy="387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90000" y="4896000"/>
            <a:ext cx="7164000" cy="180000"/>
          </a:xfrm>
        </p:spPr>
        <p:txBody>
          <a:bodyPr/>
          <a:lstStyle/>
          <a:p>
            <a:r>
              <a:rPr lang="en-GB" dirty="0" err="1"/>
              <a:t>Jisc</a:t>
            </a:r>
            <a:r>
              <a:rPr lang="en-GB" dirty="0"/>
              <a:t> Digital Student </a:t>
            </a:r>
            <a:r>
              <a:rPr lang="en-GB" dirty="0">
                <a:hlinkClick r:id="rId4"/>
              </a:rPr>
              <a:t>http://digitalstudent.jiscinvolve.org.uk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5F06-C352-544E-8237-6F33909C7E7A}" type="slidenum">
              <a:rPr lang="en-GB" smtClean="0"/>
              <a:pPr/>
              <a:t>6</a:t>
            </a:fld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363" y="568637"/>
            <a:ext cx="6539112" cy="453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62425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403350" y="0"/>
            <a:ext cx="7505700" cy="468313"/>
          </a:xfrm>
          <a:ln/>
        </p:spPr>
        <p:txBody>
          <a:bodyPr/>
          <a:lstStyle/>
          <a:p>
            <a:pPr algn="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altLang="en-US" sz="2800" b="1" dirty="0" smtClean="0">
                <a:solidFill>
                  <a:srgbClr val="B71A8B"/>
                </a:solidFill>
              </a:rPr>
              <a:t>For </a:t>
            </a:r>
            <a:r>
              <a:rPr lang="en-US" altLang="en-US" dirty="0" smtClean="0">
                <a:solidFill>
                  <a:srgbClr val="B71A8B"/>
                </a:solidFill>
              </a:rPr>
              <a:t>findings and workshop resources:</a:t>
            </a:r>
            <a:endParaRPr lang="en-US" altLang="en-US" sz="2800" b="1" dirty="0">
              <a:solidFill>
                <a:srgbClr val="B71A8B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90000" y="4896000"/>
            <a:ext cx="7164000" cy="180000"/>
          </a:xfrm>
        </p:spPr>
        <p:txBody>
          <a:bodyPr/>
          <a:lstStyle/>
          <a:p>
            <a:r>
              <a:rPr lang="en-GB" dirty="0" err="1"/>
              <a:t>Jisc</a:t>
            </a:r>
            <a:r>
              <a:rPr lang="en-GB" dirty="0"/>
              <a:t> Digital Student </a:t>
            </a:r>
            <a:r>
              <a:rPr lang="en-GB" dirty="0">
                <a:hlinkClick r:id="rId3"/>
              </a:rPr>
              <a:t>http://digitalstudent.jiscinvolve.org.uk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5F06-C352-544E-8237-6F33909C7E7A}" type="slidenum">
              <a:rPr lang="en-GB" smtClean="0"/>
              <a:pPr/>
              <a:t>7</a:t>
            </a:fld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418" y="651469"/>
            <a:ext cx="8934573" cy="48091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12807" y="651469"/>
            <a:ext cx="54761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hlinkClick r:id="rId5"/>
              </a:rPr>
              <a:t>http://</a:t>
            </a:r>
            <a:r>
              <a:rPr lang="en-GB" sz="2800" dirty="0" smtClean="0">
                <a:hlinkClick r:id="rId5"/>
              </a:rPr>
              <a:t>digitalstudent.jiscinvolve.org</a:t>
            </a:r>
            <a:r>
              <a:rPr lang="en-GB" sz="2800" dirty="0" smtClean="0"/>
              <a:t>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47118937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Consultation Events</a:t>
            </a:r>
            <a:endParaRPr lang="en-GB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4817132"/>
              </p:ext>
            </p:extLst>
          </p:nvPr>
        </p:nvGraphicFramePr>
        <p:xfrm>
          <a:off x="2965477" y="599983"/>
          <a:ext cx="6178523" cy="4154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6061"/>
                <a:gridCol w="4572462"/>
              </a:tblGrid>
              <a:tr h="389261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Date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Location</a:t>
                      </a:r>
                      <a:r>
                        <a:rPr lang="en-GB" sz="1600" baseline="0" dirty="0" smtClean="0"/>
                        <a:t> &amp; Venue</a:t>
                      </a:r>
                      <a:endParaRPr lang="en-GB" sz="1600" dirty="0"/>
                    </a:p>
                  </a:txBody>
                  <a:tcPr/>
                </a:tc>
              </a:tr>
              <a:tr h="579066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15 Jan 2015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Birmingham</a:t>
                      </a:r>
                    </a:p>
                    <a:p>
                      <a:r>
                        <a:rPr lang="en-GB" sz="1600" dirty="0" smtClean="0"/>
                        <a:t>The Studio </a:t>
                      </a:r>
                      <a:r>
                        <a:rPr lang="en-GB" sz="1600" dirty="0" err="1" smtClean="0"/>
                        <a:t>B’ham</a:t>
                      </a:r>
                      <a:r>
                        <a:rPr lang="en-GB" sz="1600" dirty="0" smtClean="0"/>
                        <a:t>, 3</a:t>
                      </a:r>
                      <a:r>
                        <a:rPr lang="en-GB" sz="1600" baseline="30000" dirty="0" smtClean="0"/>
                        <a:t>rd</a:t>
                      </a:r>
                      <a:r>
                        <a:rPr lang="en-GB" sz="1600" dirty="0" smtClean="0"/>
                        <a:t> floor</a:t>
                      </a:r>
                      <a:endParaRPr lang="en-GB" sz="1600" dirty="0"/>
                    </a:p>
                  </a:txBody>
                  <a:tcPr/>
                </a:tc>
              </a:tr>
              <a:tr h="562654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20 Jan 2015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Manchester</a:t>
                      </a:r>
                    </a:p>
                    <a:p>
                      <a:r>
                        <a:rPr lang="en-GB" sz="1600" dirty="0" smtClean="0"/>
                        <a:t>The Studio Manchester</a:t>
                      </a:r>
                      <a:endParaRPr lang="en-GB" sz="1600" dirty="0"/>
                    </a:p>
                  </a:txBody>
                  <a:tcPr/>
                </a:tc>
              </a:tr>
              <a:tr h="389261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25 Feb 2015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Bristol</a:t>
                      </a:r>
                    </a:p>
                    <a:p>
                      <a:r>
                        <a:rPr lang="en-GB" sz="1600" dirty="0" smtClean="0"/>
                        <a:t>The </a:t>
                      </a:r>
                      <a:r>
                        <a:rPr lang="en-GB" sz="1600" dirty="0" err="1" smtClean="0"/>
                        <a:t>Mercure</a:t>
                      </a:r>
                      <a:r>
                        <a:rPr lang="en-GB" sz="1600" dirty="0" smtClean="0"/>
                        <a:t> Holland </a:t>
                      </a:r>
                    </a:p>
                    <a:p>
                      <a:r>
                        <a:rPr lang="en-GB" sz="1600" dirty="0" smtClean="0"/>
                        <a:t>House Hotel Bristol</a:t>
                      </a:r>
                      <a:endParaRPr lang="en-GB" sz="1600" dirty="0"/>
                    </a:p>
                  </a:txBody>
                  <a:tcPr/>
                </a:tc>
              </a:tr>
              <a:tr h="602513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04 Mar 2015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Edinburgh Training Centre, Scotland</a:t>
                      </a:r>
                    </a:p>
                    <a:p>
                      <a:r>
                        <a:rPr lang="en-GB" sz="1600" dirty="0" smtClean="0">
                          <a:hlinkClick r:id="rId3"/>
                        </a:rPr>
                        <a:t>https://www.edintrain.com/</a:t>
                      </a:r>
                      <a:endParaRPr lang="en-GB" sz="1600" dirty="0" smtClean="0"/>
                    </a:p>
                  </a:txBody>
                  <a:tcPr/>
                </a:tc>
              </a:tr>
              <a:tr h="389261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25 March 2015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London</a:t>
                      </a:r>
                    </a:p>
                    <a:p>
                      <a:r>
                        <a:rPr lang="en-GB" sz="1600" dirty="0" smtClean="0"/>
                        <a:t>Farringdon – The Hatton, 51-53 Hatton Garden</a:t>
                      </a:r>
                    </a:p>
                    <a:p>
                      <a:r>
                        <a:rPr lang="en-GB" sz="1600" dirty="0" smtClean="0">
                          <a:hlinkClick r:id="rId4"/>
                        </a:rPr>
                        <a:t>http://www.etcvenues.co.uk/venues/the-hatton</a:t>
                      </a:r>
                      <a:endParaRPr lang="en-GB" sz="1600" dirty="0" smtClean="0"/>
                    </a:p>
                  </a:txBody>
                  <a:tcPr/>
                </a:tc>
              </a:tr>
              <a:tr h="358722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23 April 2015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Swansea,</a:t>
                      </a:r>
                      <a:r>
                        <a:rPr lang="en-GB" sz="1600" baseline="0" dirty="0" smtClean="0"/>
                        <a:t> The Village Hotel</a:t>
                      </a:r>
                      <a:endParaRPr lang="en-GB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Jisc Digital Student http://digitalstudent.jiscinvolve.org.uk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5F06-C352-544E-8237-6F33909C7E7A}" type="slidenum">
              <a:rPr lang="en-GB" smtClean="0"/>
              <a:pPr/>
              <a:t>8</a:t>
            </a:fld>
            <a:endParaRPr lang="en-GB"/>
          </a:p>
        </p:txBody>
      </p:sp>
      <p:graphicFrame>
        <p:nvGraphicFramePr>
          <p:cNvPr id="9" name="Content Placeholder 6"/>
          <p:cNvGraphicFramePr>
            <a:graphicFrameLocks/>
          </p:cNvGraphicFramePr>
          <p:nvPr>
            <p:extLst/>
          </p:nvPr>
        </p:nvGraphicFramePr>
        <p:xfrm>
          <a:off x="175845" y="679613"/>
          <a:ext cx="2439500" cy="4090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Rectangle 2"/>
          <p:cNvSpPr/>
          <p:nvPr/>
        </p:nvSpPr>
        <p:spPr>
          <a:xfrm>
            <a:off x="1160111" y="98670"/>
            <a:ext cx="39953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hlinkClick r:id="rId10"/>
              </a:rPr>
              <a:t>http://bit.ly/FEDigitalstudentevents</a:t>
            </a:r>
            <a:r>
              <a:rPr lang="en-GB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20967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Find out more…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10/06/2014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Jisc Digital Student http://digitalstudent.jiscinvolve.org.uk</a:t>
            </a:r>
            <a:endParaRPr lang="en-GB" dirty="0"/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2394387" y="1994170"/>
            <a:ext cx="3973067" cy="2272356"/>
          </a:xfrm>
          <a:prstGeom prst="rect">
            <a:avLst/>
          </a:prstGeom>
        </p:spPr>
        <p:txBody>
          <a:bodyPr wrap="square" lIns="0" tIns="0" rIns="0" bIns="0" anchor="t" anchorCtr="0">
            <a:normAutofit fontScale="77500" lnSpcReduction="20000"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rgbClr val="DE481C"/>
              </a:buClr>
              <a:buSzPct val="120000"/>
              <a:buFont typeface="Lucida Grande"/>
              <a:buNone/>
              <a:defRPr sz="2000" b="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DE481C"/>
              </a:buClr>
              <a:buSzPct val="120000"/>
              <a:buFont typeface="Lucida Grande"/>
              <a:buNone/>
              <a:defRPr sz="2000" b="1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lnSpc>
                <a:spcPct val="90000"/>
              </a:lnSpc>
              <a:spcBef>
                <a:spcPts val="400"/>
              </a:spcBef>
              <a:buClr>
                <a:srgbClr val="DE481C"/>
              </a:buClr>
              <a:buSzPct val="120000"/>
              <a:buFont typeface="Lucida Grande"/>
              <a:buNone/>
              <a:defRPr sz="1800" b="1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lnSpc>
                <a:spcPct val="90000"/>
              </a:lnSpc>
              <a:spcBef>
                <a:spcPts val="400"/>
              </a:spcBef>
              <a:buClr>
                <a:srgbClr val="DE481C"/>
              </a:buClr>
              <a:buSzPct val="120000"/>
              <a:buFont typeface="Lucida Grande"/>
              <a:buNone/>
              <a:defRPr sz="1600" b="1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lnSpc>
                <a:spcPct val="90000"/>
              </a:lnSpc>
              <a:spcBef>
                <a:spcPts val="400"/>
              </a:spcBef>
              <a:buClr>
                <a:srgbClr val="DE481C"/>
              </a:buClr>
              <a:buSzPct val="120000"/>
              <a:buFont typeface="Lucida Grande"/>
              <a:buNone/>
              <a:defRPr sz="1600" b="1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/>
              <a:t>Digital </a:t>
            </a:r>
            <a:r>
              <a:rPr lang="en-GB" b="1" dirty="0"/>
              <a:t>Student		</a:t>
            </a:r>
            <a:r>
              <a:rPr lang="en-GB" b="1" dirty="0" smtClean="0"/>
              <a:t>#</a:t>
            </a:r>
            <a:r>
              <a:rPr lang="en-GB" b="1" dirty="0" err="1"/>
              <a:t>digitalstudent</a:t>
            </a:r>
            <a:endParaRPr lang="en-GB" b="1" dirty="0"/>
          </a:p>
          <a:p>
            <a:endParaRPr lang="en-GB" b="1" dirty="0" smtClean="0"/>
          </a:p>
          <a:p>
            <a:pPr>
              <a:spcBef>
                <a:spcPts val="1200"/>
              </a:spcBef>
            </a:pPr>
            <a:r>
              <a:rPr lang="en-GB" sz="2300" b="1" dirty="0" err="1" smtClean="0"/>
              <a:t>Rhona</a:t>
            </a:r>
            <a:r>
              <a:rPr lang="en-GB" sz="2300" b="1" dirty="0" smtClean="0"/>
              <a:t> Sharpe</a:t>
            </a:r>
            <a:r>
              <a:rPr lang="en-GB" sz="2300" dirty="0" smtClean="0"/>
              <a:t>	</a:t>
            </a:r>
            <a:br>
              <a:rPr lang="en-GB" sz="2300" dirty="0" smtClean="0"/>
            </a:br>
            <a:r>
              <a:rPr lang="en-GB" sz="2300" b="1" dirty="0">
                <a:solidFill>
                  <a:srgbClr val="DE481C"/>
                </a:solidFill>
                <a:hlinkClick r:id="rId3"/>
              </a:rPr>
              <a:t>rsharpe@brookes.ac.uk</a:t>
            </a:r>
            <a:endParaRPr lang="en-GB" sz="2300" b="1" dirty="0">
              <a:solidFill>
                <a:srgbClr val="DE481C"/>
              </a:solidFill>
            </a:endParaRPr>
          </a:p>
          <a:p>
            <a:pPr>
              <a:spcBef>
                <a:spcPts val="1200"/>
              </a:spcBef>
            </a:pPr>
            <a:r>
              <a:rPr lang="en-GB" sz="2300" b="1" dirty="0" smtClean="0">
                <a:solidFill>
                  <a:schemeClr val="tx1"/>
                </a:solidFill>
              </a:rPr>
              <a:t>Sarah Knight</a:t>
            </a:r>
          </a:p>
          <a:p>
            <a:pPr>
              <a:spcBef>
                <a:spcPts val="1200"/>
              </a:spcBef>
            </a:pPr>
            <a:r>
              <a:rPr lang="en-GB" sz="2300" b="1" dirty="0" smtClean="0">
                <a:solidFill>
                  <a:srgbClr val="FF0000"/>
                </a:solidFill>
                <a:hlinkClick r:id="rId4"/>
              </a:rPr>
              <a:t>Sarah.knight@jisc.ac.uk</a:t>
            </a:r>
            <a:r>
              <a:rPr lang="en-GB" sz="2300" b="1" dirty="0" smtClean="0">
                <a:solidFill>
                  <a:srgbClr val="FF0000"/>
                </a:solidFill>
              </a:rPr>
              <a:t> </a:t>
            </a:r>
            <a:endParaRPr lang="en-GB" sz="2100" b="1" dirty="0" smtClean="0">
              <a:solidFill>
                <a:srgbClr val="FF0000"/>
              </a:solidFill>
            </a:endParaRPr>
          </a:p>
          <a:p>
            <a:endParaRPr lang="en-GB" sz="2100" b="1" dirty="0">
              <a:solidFill>
                <a:srgbClr val="DE481C"/>
              </a:solidFill>
            </a:endParaRPr>
          </a:p>
          <a:p>
            <a:endParaRPr lang="en-GB" sz="2100" b="1" dirty="0" smtClean="0">
              <a:solidFill>
                <a:srgbClr val="DE481C"/>
              </a:solidFill>
            </a:endParaRPr>
          </a:p>
          <a:p>
            <a:r>
              <a:rPr lang="en-GB" sz="2100" b="1" dirty="0" smtClean="0">
                <a:hlinkClick r:id="rId5"/>
              </a:rPr>
              <a:t>http</a:t>
            </a:r>
            <a:r>
              <a:rPr lang="en-GB" sz="2100" b="1" dirty="0">
                <a:hlinkClick r:id="rId5"/>
              </a:rPr>
              <a:t>://</a:t>
            </a:r>
            <a:r>
              <a:rPr lang="en-GB" sz="2100" b="1" dirty="0" smtClean="0">
                <a:hlinkClick r:id="rId5"/>
              </a:rPr>
              <a:t>digitalstudent.jiscinvolve.org</a:t>
            </a:r>
            <a:r>
              <a:rPr lang="en-GB" sz="1600" b="1" dirty="0" smtClean="0"/>
              <a:t/>
            </a:r>
            <a:br>
              <a:rPr lang="en-GB" sz="1600" b="1" dirty="0" smtClean="0"/>
            </a:br>
            <a:endParaRPr lang="en-GB" sz="1600" b="1" dirty="0" smtClean="0">
              <a:solidFill>
                <a:srgbClr val="DE481C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7779" y="4266526"/>
            <a:ext cx="767715" cy="268605"/>
          </a:xfrm>
          <a:prstGeom prst="rect">
            <a:avLst/>
          </a:prstGeom>
        </p:spPr>
      </p:pic>
      <p:sp>
        <p:nvSpPr>
          <p:cNvPr id="12" name="Text Placeholder 3"/>
          <p:cNvSpPr txBox="1">
            <a:spLocks/>
          </p:cNvSpPr>
          <p:nvPr/>
        </p:nvSpPr>
        <p:spPr>
          <a:xfrm>
            <a:off x="7337779" y="4612214"/>
            <a:ext cx="1572222" cy="2700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DE481C"/>
              </a:buClr>
              <a:buSzPct val="120000"/>
              <a:buFont typeface="Lucida Grande"/>
              <a:buNone/>
              <a:defRPr sz="8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DE481C"/>
              </a:buClr>
              <a:buSzPct val="120000"/>
              <a:buFont typeface="Lucida Grande"/>
              <a:buNone/>
              <a:defRPr sz="12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lnSpc>
                <a:spcPct val="90000"/>
              </a:lnSpc>
              <a:spcBef>
                <a:spcPts val="400"/>
              </a:spcBef>
              <a:buClr>
                <a:srgbClr val="DE481C"/>
              </a:buClr>
              <a:buSzPct val="120000"/>
              <a:buFont typeface="Lucida Grande"/>
              <a:buNone/>
              <a:defRPr sz="10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lnSpc>
                <a:spcPct val="90000"/>
              </a:lnSpc>
              <a:spcBef>
                <a:spcPts val="400"/>
              </a:spcBef>
              <a:buClr>
                <a:srgbClr val="DE481C"/>
              </a:buClr>
              <a:buSzPct val="120000"/>
              <a:buFont typeface="Lucida Grande"/>
              <a:buNone/>
              <a:defRPr sz="9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lnSpc>
                <a:spcPct val="90000"/>
              </a:lnSpc>
              <a:spcBef>
                <a:spcPts val="400"/>
              </a:spcBef>
              <a:buClr>
                <a:srgbClr val="DE481C"/>
              </a:buClr>
              <a:buSzPct val="120000"/>
              <a:buFont typeface="Lucida Grande"/>
              <a:buNone/>
              <a:defRPr sz="9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Except where otherwise noted, this work is licensed under CC-BY-NC-ND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5F06-C352-544E-8237-6F33909C7E7A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0088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Jisc Theme">
  <a:themeElements>
    <a:clrScheme name="Jisc 2013 1">
      <a:dk1>
        <a:srgbClr val="2C3841"/>
      </a:dk1>
      <a:lt1>
        <a:srgbClr val="FFFFFF"/>
      </a:lt1>
      <a:dk2>
        <a:srgbClr val="DE481C"/>
      </a:dk2>
      <a:lt2>
        <a:srgbClr val="9F3515"/>
      </a:lt2>
      <a:accent1>
        <a:srgbClr val="E61554"/>
      </a:accent1>
      <a:accent2>
        <a:srgbClr val="F9B000"/>
      </a:accent2>
      <a:accent3>
        <a:srgbClr val="B2BB1C"/>
      </a:accent3>
      <a:accent4>
        <a:srgbClr val="0092CB"/>
      </a:accent4>
      <a:accent5>
        <a:srgbClr val="B71A8B"/>
      </a:accent5>
      <a:accent6>
        <a:srgbClr val="CADCF0"/>
      </a:accent6>
      <a:hlink>
        <a:srgbClr val="DE481C"/>
      </a:hlink>
      <a:folHlink>
        <a:srgbClr val="DE481C"/>
      </a:folHlink>
    </a:clrScheme>
    <a:fontScheme name="Module">
      <a:maj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ED809D3265FB4482D12D07C3DC45A7" ma:contentTypeVersion="0" ma:contentTypeDescription="Create a new document." ma:contentTypeScope="" ma:versionID="55002ed782730a7f99494006c128c96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5760026d9a59ec6be48a99397f5777b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F4CB19FC-11A8-48A6-9A46-45A9A642040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5906F6F-F472-452B-ACA2-624D252C9B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75525E9-4126-4D4B-9907-6D33285AA38C}">
  <ds:schemaRefs>
    <ds:schemaRef ds:uri="http://purl.org/dc/dcmitype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purl.org/dc/elements/1.1/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11031</TotalTime>
  <Words>504</Words>
  <Application>Microsoft Macintosh PowerPoint</Application>
  <PresentationFormat>On-screen Show (16:9)</PresentationFormat>
  <Paragraphs>93</Paragraphs>
  <Slides>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Jisc Theme</vt:lpstr>
      <vt:lpstr>Session 6: Next steps </vt:lpstr>
      <vt:lpstr>PowerPoint Presentation</vt:lpstr>
      <vt:lpstr>What one thing?</vt:lpstr>
      <vt:lpstr>Change Agents’ Network  http://can.jiscinvolve.org</vt:lpstr>
      <vt:lpstr>Resources for your use…</vt:lpstr>
      <vt:lpstr>Enhancing the digital student experience</vt:lpstr>
      <vt:lpstr>For findings and workshop resources:</vt:lpstr>
      <vt:lpstr>Consultation Events</vt:lpstr>
      <vt:lpstr>Find out more…</vt:lpstr>
    </vt:vector>
  </TitlesOfParts>
  <Company>iD Factory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 Lisney</dc:creator>
  <cp:lastModifiedBy>SHARPE, RHONA</cp:lastModifiedBy>
  <cp:revision>451</cp:revision>
  <cp:lastPrinted>2014-10-14T15:58:37Z</cp:lastPrinted>
  <dcterms:created xsi:type="dcterms:W3CDTF">2013-10-10T15:07:08Z</dcterms:created>
  <dcterms:modified xsi:type="dcterms:W3CDTF">2015-01-16T11:45:36Z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0x010100EBED809D3265FB4482D12D07C3DC45A7</vt:lpwstr>
  </property>
  <property fmtid="{D5CDD505-2E9C-101B-9397-08002B2CF9AE}" pid="3" name="IsMyDocuments">
    <vt:bool>true</vt:bool>
  </property>
</Properties>
</file>