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1" r:id="rId5"/>
    <p:sldId id="416" r:id="rId6"/>
    <p:sldId id="420" r:id="rId7"/>
    <p:sldId id="422" r:id="rId8"/>
    <p:sldId id="407" r:id="rId9"/>
    <p:sldId id="421" r:id="rId10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E8E2D6-1941-438D-8C7E-A06C621038E3}">
          <p14:sldIdLst>
            <p14:sldId id="261"/>
            <p14:sldId id="416"/>
            <p14:sldId id="420"/>
            <p14:sldId id="422"/>
            <p14:sldId id="407"/>
            <p14:sldId id="42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PE, RHO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841"/>
    <a:srgbClr val="B71A8B"/>
    <a:srgbClr val="9F3515"/>
    <a:srgbClr val="E85E12"/>
    <a:srgbClr val="DE481C"/>
    <a:srgbClr val="9BA7B0"/>
    <a:srgbClr val="552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521" autoAdjust="0"/>
    <p:restoredTop sz="56299" autoAdjust="0"/>
  </p:normalViewPr>
  <p:slideViewPr>
    <p:cSldViewPr snapToGrid="0" snapToObjects="1" showGuides="1">
      <p:cViewPr varScale="1">
        <p:scale>
          <a:sx n="85" d="100"/>
          <a:sy n="85" d="100"/>
        </p:scale>
        <p:origin x="-568" y="-104"/>
      </p:cViewPr>
      <p:guideLst>
        <p:guide orient="horz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-226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 smtClean="0">
                <a:solidFill>
                  <a:srgbClr val="2C3841"/>
                </a:solidFill>
                <a:latin typeface="Corbel"/>
                <a:cs typeface="Corbel"/>
              </a:rPr>
              <a:pPr/>
              <a:t>16/01/15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 smtClean="0">
                <a:solidFill>
                  <a:srgbClr val="2C3841"/>
                </a:solidFill>
                <a:latin typeface="Corbel"/>
                <a:cs typeface="Corbel"/>
              </a:rPr>
              <a:pPr/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16/01/15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2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+ we did a pilot focus group</a:t>
            </a:r>
          </a:p>
          <a:p>
            <a:endParaRPr lang="en-GB" dirty="0" smtClean="0"/>
          </a:p>
          <a:p>
            <a:r>
              <a:rPr lang="en-GB" dirty="0" smtClean="0"/>
              <a:t>Colleges in England, Scotland and Wales. Most learners</a:t>
            </a:r>
            <a:r>
              <a:rPr lang="en-GB" baseline="0" dirty="0" smtClean="0"/>
              <a:t> were co-operative, articulate and willing to engage (some exceptions, classroom </a:t>
            </a:r>
            <a:r>
              <a:rPr lang="en-GB" baseline="0" dirty="0" err="1" smtClean="0"/>
              <a:t>mngmt</a:t>
            </a:r>
            <a:r>
              <a:rPr lang="en-GB" baseline="0" dirty="0" smtClean="0"/>
              <a:t> skills needed)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saw learners in cohort</a:t>
            </a:r>
            <a:r>
              <a:rPr lang="en-GB" baseline="0" dirty="0" smtClean="0"/>
              <a:t> groups because... </a:t>
            </a:r>
          </a:p>
          <a:p>
            <a:endParaRPr lang="en-GB" baseline="0" dirty="0" smtClean="0"/>
          </a:p>
          <a:p>
            <a:r>
              <a:rPr lang="en-GB" dirty="0" smtClean="0"/>
              <a:t>We</a:t>
            </a:r>
            <a:r>
              <a:rPr lang="en-GB" baseline="0" dirty="0" smtClean="0"/>
              <a:t> </a:t>
            </a:r>
            <a:r>
              <a:rPr lang="en-GB" dirty="0" smtClean="0"/>
              <a:t>tried to look at incoming and outgoing</a:t>
            </a:r>
            <a:r>
              <a:rPr lang="en-GB" baseline="0" dirty="0" smtClean="0"/>
              <a:t> expectations but didn’t find much differences between Y1 and Y2 learners.</a:t>
            </a:r>
          </a:p>
          <a:p>
            <a:endParaRPr lang="en-GB" dirty="0" smtClean="0"/>
          </a:p>
          <a:p>
            <a:r>
              <a:rPr lang="en-GB" dirty="0" smtClean="0"/>
              <a:t>We looked</a:t>
            </a:r>
            <a:r>
              <a:rPr lang="en-GB" baseline="0" dirty="0" smtClean="0"/>
              <a:t> at a range of qualifications. Didn’t find much difference there, but did find differences between </a:t>
            </a:r>
            <a:r>
              <a:rPr lang="en-GB" b="1" baseline="0" dirty="0" smtClean="0"/>
              <a:t>subjects</a:t>
            </a:r>
            <a:r>
              <a:rPr lang="en-GB" baseline="0" dirty="0" smtClean="0"/>
              <a:t>, which is worthy of further investigation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22/12/14 – emailed Marilyn to ask for details of the qualifications the learners were studying.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8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Chance to see and use the tools this afternoon</a:t>
            </a:r>
          </a:p>
          <a:p>
            <a:endParaRPr lang="en-US" dirty="0" smtClean="0"/>
          </a:p>
          <a:p>
            <a:r>
              <a:rPr lang="en-US" dirty="0" smtClean="0"/>
              <a:t>Sweets on</a:t>
            </a:r>
            <a:r>
              <a:rPr lang="en-US" baseline="0" dirty="0" smtClean="0"/>
              <a:t> the tables, good icebreaker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83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came out as high priority?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3848492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3420581"/>
            <a:ext cx="7470000" cy="377026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553200"/>
            <a:ext cx="1029600" cy="1836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pPr lvl="0"/>
              <a:t>20/05/2014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43" y="637817"/>
            <a:ext cx="469125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"/>
            <a:ext cx="7473696" cy="4602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1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4914003"/>
            <a:ext cx="1080120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21/05/2014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648" y="4914003"/>
            <a:ext cx="6192688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0352" y="4914003"/>
            <a:ext cx="1224136" cy="17803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fld id="{6EE4441F-50D6-0747-BB38-856ECDA8DB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180000" y="4876006"/>
            <a:ext cx="8784976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9BA7B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91680" y="158400"/>
            <a:ext cx="7272320" cy="388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defRPr sz="2250">
                <a:solidFill>
                  <a:srgbClr val="0092CB"/>
                </a:solidFill>
                <a:latin typeface="Corbe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00" y="1080000"/>
            <a:ext cx="8424000" cy="3600000"/>
          </a:xfrm>
          <a:prstGeom prst="rect">
            <a:avLst/>
          </a:prstGeom>
        </p:spPr>
        <p:txBody>
          <a:bodyPr vert="horz" lIns="0" tIns="0" rIns="0" bIns="0"/>
          <a:lstStyle>
            <a:lvl1pPr marL="243000" indent="-243000">
              <a:lnSpc>
                <a:spcPct val="100000"/>
              </a:lnSpc>
              <a:spcBef>
                <a:spcPts val="1800"/>
              </a:spcBef>
              <a:buClr>
                <a:srgbClr val="E85E12"/>
              </a:buClr>
              <a:buSzPct val="120000"/>
              <a:buFont typeface="Lucida Grande"/>
              <a:buChar char="»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1pPr>
            <a:lvl2pPr marL="486000" indent="-243000">
              <a:lnSpc>
                <a:spcPct val="100000"/>
              </a:lnSpc>
              <a:spcBef>
                <a:spcPts val="900"/>
              </a:spcBef>
              <a:buClr>
                <a:srgbClr val="E85E12"/>
              </a:buClr>
              <a:buSzPct val="120000"/>
              <a:buFont typeface="Lucida Grande"/>
              <a:buChar char="›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2pPr>
            <a:lvl3pPr marL="729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3pPr>
            <a:lvl4pPr marL="972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4pPr>
            <a:lvl5pPr marL="1134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80000" y="0"/>
            <a:ext cx="1223648" cy="540000"/>
            <a:chOff x="360000" y="0"/>
            <a:chExt cx="928800" cy="540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60000" y="0"/>
              <a:ext cx="928800" cy="540000"/>
            </a:xfrm>
            <a:prstGeom prst="rect">
              <a:avLst/>
            </a:prstGeom>
            <a:solidFill>
              <a:srgbClr val="E85E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64400" y="93600"/>
              <a:ext cx="703084" cy="332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356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1710001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2705035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section subtitle</a:t>
            </a:r>
          </a:p>
        </p:txBody>
      </p:sp>
      <p:pic>
        <p:nvPicPr>
          <p:cNvPr id="11" name="Picture 10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350000"/>
            <a:ext cx="8676000" cy="3420000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900000"/>
            <a:ext cx="8676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387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2923296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900000"/>
            <a:ext cx="7200000" cy="35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4500000"/>
            <a:ext cx="5400000" cy="27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4500000"/>
            <a:ext cx="1800000" cy="27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attribution</a:t>
            </a:r>
          </a:p>
        </p:txBody>
      </p: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1" y="2"/>
            <a:ext cx="7506000" cy="46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900000"/>
            <a:ext cx="8676000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000" y="4896000"/>
            <a:ext cx="716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  <p:sldLayoutId id="2147483663" r:id="rId13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student.jiscinvolve.org.uk/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igitalstudent.jiscinvolve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digital-student-expectations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" r="6097" b="10074"/>
          <a:stretch/>
        </p:blipFill>
        <p:spPr>
          <a:xfrm>
            <a:off x="0" y="0"/>
            <a:ext cx="9144000" cy="4629403"/>
          </a:xfrm>
          <a:ln>
            <a:gradFill flip="none" rotWithShape="1">
              <a:gsLst>
                <a:gs pos="0">
                  <a:schemeClr val="accent1"/>
                </a:gs>
                <a:gs pos="93000">
                  <a:srgbClr val="FFFFFF">
                    <a:alpha val="37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56040" y="3294055"/>
            <a:ext cx="7887960" cy="1090377"/>
          </a:xfrm>
          <a:prstGeom prst="rect">
            <a:avLst/>
          </a:prstGeom>
          <a:solidFill>
            <a:srgbClr val="DE481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291831"/>
            <a:ext cx="1184032" cy="1092601"/>
          </a:xfrm>
          <a:prstGeom prst="rect">
            <a:avLst/>
          </a:prstGeom>
          <a:solidFill>
            <a:srgbClr val="DE481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31627" y="4013713"/>
            <a:ext cx="7470000" cy="197490"/>
          </a:xfrm>
        </p:spPr>
        <p:txBody>
          <a:bodyPr/>
          <a:lstStyle/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689" y="3359732"/>
            <a:ext cx="7470000" cy="377026"/>
          </a:xfrm>
        </p:spPr>
        <p:txBody>
          <a:bodyPr>
            <a:noAutofit/>
          </a:bodyPr>
          <a:lstStyle/>
          <a:p>
            <a:pPr algn="r"/>
            <a:r>
              <a:rPr lang="en-GB" dirty="0" smtClean="0"/>
              <a:t>What do FE Learners say?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Dr Greg Benfield</a:t>
            </a:r>
            <a:endParaRPr lang="en-GB" sz="1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0" y="3537467"/>
            <a:ext cx="1184032" cy="64767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400" dirty="0" smtClean="0"/>
              <a:t>Birmingham,</a:t>
            </a:r>
          </a:p>
          <a:p>
            <a:pPr algn="ctr">
              <a:lnSpc>
                <a:spcPct val="100000"/>
              </a:lnSpc>
            </a:pPr>
            <a:r>
              <a:rPr lang="en-GB" sz="1400" dirty="0" smtClean="0"/>
              <a:t>15/01/15</a:t>
            </a:r>
            <a:endParaRPr lang="en-GB" sz="1400" dirty="0"/>
          </a:p>
        </p:txBody>
      </p:sp>
      <p:pic>
        <p:nvPicPr>
          <p:cNvPr id="6" name="Picture 5" descr="2013_Jisc_Logo_RGB300(26mm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9" name="Parallelogram 20"/>
          <p:cNvSpPr/>
          <p:nvPr/>
        </p:nvSpPr>
        <p:spPr>
          <a:xfrm>
            <a:off x="1179839" y="3293531"/>
            <a:ext cx="79780" cy="961504"/>
          </a:xfrm>
          <a:custGeom>
            <a:avLst/>
            <a:gdLst>
              <a:gd name="connsiteX0" fmla="*/ 0 w 216024"/>
              <a:gd name="connsiteY0" fmla="*/ 936104 h 936104"/>
              <a:gd name="connsiteX1" fmla="*/ 54006 w 216024"/>
              <a:gd name="connsiteY1" fmla="*/ 0 h 936104"/>
              <a:gd name="connsiteX2" fmla="*/ 216024 w 216024"/>
              <a:gd name="connsiteY2" fmla="*/ 0 h 936104"/>
              <a:gd name="connsiteX3" fmla="*/ 162018 w 216024"/>
              <a:gd name="connsiteY3" fmla="*/ 936104 h 936104"/>
              <a:gd name="connsiteX4" fmla="*/ 0 w 216024"/>
              <a:gd name="connsiteY4" fmla="*/ 936104 h 936104"/>
              <a:gd name="connsiteX0" fmla="*/ 76169 w 292193"/>
              <a:gd name="connsiteY0" fmla="*/ 1136129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76169 w 292193"/>
              <a:gd name="connsiteY4" fmla="*/ 1136129 h 1136129"/>
              <a:gd name="connsiteX0" fmla="*/ 3144 w 292193"/>
              <a:gd name="connsiteY0" fmla="*/ 917054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3144 w 292193"/>
              <a:gd name="connsiteY4" fmla="*/ 917054 h 1136129"/>
              <a:gd name="connsiteX0" fmla="*/ 3144 w 292193"/>
              <a:gd name="connsiteY0" fmla="*/ 917054 h 917054"/>
              <a:gd name="connsiteX1" fmla="*/ 0 w 292193"/>
              <a:gd name="connsiteY1" fmla="*/ 0 h 917054"/>
              <a:gd name="connsiteX2" fmla="*/ 292193 w 292193"/>
              <a:gd name="connsiteY2" fmla="*/ 200025 h 917054"/>
              <a:gd name="connsiteX3" fmla="*/ 41337 w 292193"/>
              <a:gd name="connsiteY3" fmla="*/ 767829 h 917054"/>
              <a:gd name="connsiteX4" fmla="*/ 3144 w 292193"/>
              <a:gd name="connsiteY4" fmla="*/ 917054 h 917054"/>
              <a:gd name="connsiteX0" fmla="*/ 3144 w 292193"/>
              <a:gd name="connsiteY0" fmla="*/ 917054 h 964679"/>
              <a:gd name="connsiteX1" fmla="*/ 0 w 292193"/>
              <a:gd name="connsiteY1" fmla="*/ 0 h 964679"/>
              <a:gd name="connsiteX2" fmla="*/ 292193 w 292193"/>
              <a:gd name="connsiteY2" fmla="*/ 200025 h 964679"/>
              <a:gd name="connsiteX3" fmla="*/ 76262 w 292193"/>
              <a:gd name="connsiteY3" fmla="*/ 964679 h 964679"/>
              <a:gd name="connsiteX4" fmla="*/ 3144 w 292193"/>
              <a:gd name="connsiteY4" fmla="*/ 917054 h 964679"/>
              <a:gd name="connsiteX0" fmla="*/ 164976 w 238094"/>
              <a:gd name="connsiteY0" fmla="*/ 917054 h 964679"/>
              <a:gd name="connsiteX1" fmla="*/ 161832 w 238094"/>
              <a:gd name="connsiteY1" fmla="*/ 0 h 964679"/>
              <a:gd name="connsiteX2" fmla="*/ 0 w 238094"/>
              <a:gd name="connsiteY2" fmla="*/ 180975 h 964679"/>
              <a:gd name="connsiteX3" fmla="*/ 238094 w 238094"/>
              <a:gd name="connsiteY3" fmla="*/ 964679 h 964679"/>
              <a:gd name="connsiteX4" fmla="*/ 164976 w 238094"/>
              <a:gd name="connsiteY4" fmla="*/ 917054 h 964679"/>
              <a:gd name="connsiteX0" fmla="*/ 3144 w 79468"/>
              <a:gd name="connsiteY0" fmla="*/ 917054 h 964679"/>
              <a:gd name="connsiteX1" fmla="*/ 0 w 79468"/>
              <a:gd name="connsiteY1" fmla="*/ 0 h 964679"/>
              <a:gd name="connsiteX2" fmla="*/ 79468 w 79468"/>
              <a:gd name="connsiteY2" fmla="*/ 47625 h 964679"/>
              <a:gd name="connsiteX3" fmla="*/ 76262 w 79468"/>
              <a:gd name="connsiteY3" fmla="*/ 964679 h 964679"/>
              <a:gd name="connsiteX4" fmla="*/ 3144 w 79468"/>
              <a:gd name="connsiteY4" fmla="*/ 917054 h 964679"/>
              <a:gd name="connsiteX0" fmla="*/ 3144 w 79749"/>
              <a:gd name="connsiteY0" fmla="*/ 917054 h 961504"/>
              <a:gd name="connsiteX1" fmla="*/ 0 w 79749"/>
              <a:gd name="connsiteY1" fmla="*/ 0 h 961504"/>
              <a:gd name="connsiteX2" fmla="*/ 79468 w 79749"/>
              <a:gd name="connsiteY2" fmla="*/ 47625 h 961504"/>
              <a:gd name="connsiteX3" fmla="*/ 79437 w 79749"/>
              <a:gd name="connsiteY3" fmla="*/ 961504 h 961504"/>
              <a:gd name="connsiteX4" fmla="*/ 3144 w 79749"/>
              <a:gd name="connsiteY4" fmla="*/ 917054 h 961504"/>
              <a:gd name="connsiteX0" fmla="*/ 0 w 79780"/>
              <a:gd name="connsiteY0" fmla="*/ 913879 h 961504"/>
              <a:gd name="connsiteX1" fmla="*/ 31 w 79780"/>
              <a:gd name="connsiteY1" fmla="*/ 0 h 961504"/>
              <a:gd name="connsiteX2" fmla="*/ 79499 w 79780"/>
              <a:gd name="connsiteY2" fmla="*/ 47625 h 961504"/>
              <a:gd name="connsiteX3" fmla="*/ 79468 w 79780"/>
              <a:gd name="connsiteY3" fmla="*/ 961504 h 961504"/>
              <a:gd name="connsiteX4" fmla="*/ 0 w 79780"/>
              <a:gd name="connsiteY4" fmla="*/ 913879 h 96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0" h="961504">
                <a:moveTo>
                  <a:pt x="0" y="913879"/>
                </a:moveTo>
                <a:cubicBezTo>
                  <a:pt x="10" y="609253"/>
                  <a:pt x="21" y="304626"/>
                  <a:pt x="31" y="0"/>
                </a:cubicBezTo>
                <a:lnTo>
                  <a:pt x="79499" y="47625"/>
                </a:lnTo>
                <a:cubicBezTo>
                  <a:pt x="78430" y="353310"/>
                  <a:pt x="80537" y="655819"/>
                  <a:pt x="79468" y="961504"/>
                </a:cubicBezTo>
                <a:lnTo>
                  <a:pt x="0" y="91387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0187" y="4629403"/>
            <a:ext cx="823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E85E12"/>
                </a:solidFill>
              </a:rPr>
              <a:t>#</a:t>
            </a:r>
            <a:r>
              <a:rPr lang="en-GB" sz="2400" dirty="0" err="1" smtClean="0">
                <a:solidFill>
                  <a:srgbClr val="E85E12"/>
                </a:solidFill>
              </a:rPr>
              <a:t>digitalstudent</a:t>
            </a:r>
            <a:r>
              <a:rPr lang="en-GB" sz="2400" dirty="0"/>
              <a:t> </a:t>
            </a:r>
            <a:r>
              <a:rPr lang="en-GB" sz="2400" dirty="0" smtClean="0"/>
              <a:t>            </a:t>
            </a:r>
            <a:r>
              <a:rPr lang="en-GB" sz="2400" dirty="0" smtClean="0">
                <a:solidFill>
                  <a:srgbClr val="E85E12"/>
                </a:solidFill>
              </a:rPr>
              <a:t>http://digitalstudent.jiscinvolve.org</a:t>
            </a:r>
            <a:endParaRPr lang="en-GB" sz="2400" dirty="0">
              <a:solidFill>
                <a:srgbClr val="E85E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53" y="370671"/>
            <a:ext cx="5483947" cy="4018747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/>
          </a:p>
          <a:p>
            <a:pPr marL="0" indent="0">
              <a:buNone/>
            </a:pPr>
            <a:r>
              <a:rPr lang="en-GB" dirty="0" smtClean="0"/>
              <a:t>We conducted 12 Focus groups at 6 colleges, comprising 220 learners from:</a:t>
            </a:r>
          </a:p>
          <a:p>
            <a:r>
              <a:rPr lang="en-GB" dirty="0" smtClean="0"/>
              <a:t>Child Health and Social Care (Level 3, L1B &amp; Higher)</a:t>
            </a:r>
          </a:p>
          <a:p>
            <a:r>
              <a:rPr lang="en-GB" dirty="0" smtClean="0"/>
              <a:t>Creative Media (vocational)</a:t>
            </a:r>
          </a:p>
          <a:p>
            <a:r>
              <a:rPr lang="en-GB" dirty="0" smtClean="0"/>
              <a:t>Animal Management (vocational)</a:t>
            </a:r>
          </a:p>
          <a:p>
            <a:r>
              <a:rPr lang="en-GB" dirty="0" smtClean="0"/>
              <a:t>IT (Level 3)</a:t>
            </a:r>
          </a:p>
          <a:p>
            <a:r>
              <a:rPr lang="en-GB" dirty="0" smtClean="0"/>
              <a:t>Sociology (AS &amp; A2)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" name="Picture 3" descr="ph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76" y="626621"/>
            <a:ext cx="2771442" cy="404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4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1" y="2"/>
            <a:ext cx="6904206" cy="468000"/>
          </a:xfrm>
        </p:spPr>
        <p:txBody>
          <a:bodyPr/>
          <a:lstStyle/>
          <a:p>
            <a:r>
              <a:rPr lang="en-US" dirty="0" smtClean="0"/>
              <a:t>Focus group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27" y="900000"/>
            <a:ext cx="7573780" cy="387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Tools</a:t>
            </a:r>
          </a:p>
          <a:p>
            <a:r>
              <a:rPr lang="en-US" dirty="0" smtClean="0"/>
              <a:t>Learner profile</a:t>
            </a:r>
          </a:p>
          <a:p>
            <a:r>
              <a:rPr lang="en-US" dirty="0" smtClean="0"/>
              <a:t>Protocol </a:t>
            </a:r>
          </a:p>
          <a:p>
            <a:r>
              <a:rPr lang="en-US" dirty="0" smtClean="0"/>
              <a:t>Card sort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Skills</a:t>
            </a:r>
          </a:p>
          <a:p>
            <a:r>
              <a:rPr lang="en-US" dirty="0" smtClean="0"/>
              <a:t>What we learnt about conducting research in the FE setting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700" y="900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7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Key themes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723615" y="564154"/>
            <a:ext cx="2681604" cy="1574984"/>
            <a:chOff x="0" y="730997"/>
            <a:chExt cx="4782310" cy="2381956"/>
          </a:xfrm>
        </p:grpSpPr>
        <p:sp>
          <p:nvSpPr>
            <p:cNvPr id="8" name="Oval Callout 7"/>
            <p:cNvSpPr/>
            <p:nvPr/>
          </p:nvSpPr>
          <p:spPr>
            <a:xfrm>
              <a:off x="0" y="730997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762" y="1021384"/>
              <a:ext cx="4278485" cy="1815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Don’t assume we are digitally </a:t>
              </a:r>
              <a:r>
                <a:rPr lang="en-GB" sz="2400" b="1" dirty="0" smtClean="0"/>
                <a:t>literate</a:t>
              </a:r>
              <a:endParaRPr lang="en-GB" sz="24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4187" y="747238"/>
            <a:ext cx="2554423" cy="1746253"/>
            <a:chOff x="4064590" y="593889"/>
            <a:chExt cx="5079410" cy="2732433"/>
          </a:xfrm>
        </p:grpSpPr>
        <p:sp>
          <p:nvSpPr>
            <p:cNvPr id="12" name="Oval Callout 11"/>
            <p:cNvSpPr/>
            <p:nvPr/>
          </p:nvSpPr>
          <p:spPr>
            <a:xfrm>
              <a:off x="4361690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4590" y="870211"/>
              <a:ext cx="4782312" cy="2456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GB" sz="2400" b="1" dirty="0" smtClean="0"/>
                <a:t>We need </a:t>
              </a:r>
              <a:r>
                <a:rPr lang="en-GB" sz="2400" b="1" dirty="0" err="1" smtClean="0"/>
                <a:t>ongoing</a:t>
              </a:r>
              <a:r>
                <a:rPr lang="en-GB" sz="2400" b="1" dirty="0" smtClean="0"/>
                <a:t> </a:t>
              </a:r>
              <a:r>
                <a:rPr lang="en-GB" sz="2400" b="1" dirty="0" smtClean="0"/>
                <a:t>development</a:t>
              </a:r>
              <a:endParaRPr lang="en-GB" sz="24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931" y="2420141"/>
            <a:ext cx="3362539" cy="1417981"/>
            <a:chOff x="53335" y="524998"/>
            <a:chExt cx="4955383" cy="2381956"/>
          </a:xfrm>
        </p:grpSpPr>
        <p:sp>
          <p:nvSpPr>
            <p:cNvPr id="15" name="Oval Callout 14"/>
            <p:cNvSpPr/>
            <p:nvPr/>
          </p:nvSpPr>
          <p:spPr>
            <a:xfrm>
              <a:off x="53335" y="524998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9908" y="810643"/>
              <a:ext cx="4518810" cy="172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We expect the same (or better) services </a:t>
              </a:r>
              <a:r>
                <a:rPr lang="en-GB" sz="2400" b="1" dirty="0" smtClean="0"/>
                <a:t>as in </a:t>
              </a:r>
              <a:r>
                <a:rPr lang="en-GB" sz="2400" b="1" dirty="0" smtClean="0"/>
                <a:t>school…</a:t>
              </a:r>
              <a:endParaRPr lang="en-GB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98272" y="685735"/>
            <a:ext cx="3151922" cy="1349319"/>
            <a:chOff x="136436" y="593889"/>
            <a:chExt cx="4898408" cy="2381956"/>
          </a:xfrm>
        </p:grpSpPr>
        <p:sp>
          <p:nvSpPr>
            <p:cNvPr id="18" name="Oval Callout 17"/>
            <p:cNvSpPr/>
            <p:nvPr/>
          </p:nvSpPr>
          <p:spPr>
            <a:xfrm>
              <a:off x="252534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6436" y="792323"/>
              <a:ext cx="4782307" cy="2118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GB" sz="2400" b="1" dirty="0"/>
                <a:t>We expect college to provide what we </a:t>
              </a:r>
              <a:r>
                <a:rPr lang="en-GB" sz="2400" b="1" dirty="0" smtClean="0"/>
                <a:t>need…</a:t>
              </a:r>
              <a:endParaRPr lang="en-GB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10708" y="2100322"/>
            <a:ext cx="3956780" cy="1540930"/>
            <a:chOff x="2811573" y="2269687"/>
            <a:chExt cx="3956780" cy="1540930"/>
          </a:xfrm>
        </p:grpSpPr>
        <p:sp>
          <p:nvSpPr>
            <p:cNvPr id="22" name="Oval Callout 21"/>
            <p:cNvSpPr/>
            <p:nvPr/>
          </p:nvSpPr>
          <p:spPr>
            <a:xfrm>
              <a:off x="2811573" y="2269687"/>
              <a:ext cx="3956780" cy="1540930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16668" y="2386998"/>
              <a:ext cx="3551685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We expect modern learning resources that are easy to find and </a:t>
              </a:r>
              <a:r>
                <a:rPr lang="en-GB" sz="2400" b="1" dirty="0" smtClean="0"/>
                <a:t>use</a:t>
              </a:r>
              <a:endParaRPr lang="en-GB" sz="24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58473" y="3714984"/>
            <a:ext cx="3884705" cy="1031606"/>
            <a:chOff x="4151187" y="593889"/>
            <a:chExt cx="4992813" cy="2381956"/>
          </a:xfrm>
        </p:grpSpPr>
        <p:sp>
          <p:nvSpPr>
            <p:cNvPr id="26" name="Oval Callout 25"/>
            <p:cNvSpPr/>
            <p:nvPr/>
          </p:nvSpPr>
          <p:spPr>
            <a:xfrm>
              <a:off x="4361690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51187" y="807833"/>
              <a:ext cx="4038814" cy="1363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r"/>
              <a:r>
                <a:rPr lang="en-GB" sz="2400" b="1" dirty="0"/>
                <a:t>We want to work with lecturers…</a:t>
              </a:r>
              <a:endParaRPr lang="en-GB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18535" y="3519831"/>
            <a:ext cx="2666170" cy="1122172"/>
            <a:chOff x="112889" y="563040"/>
            <a:chExt cx="4782310" cy="2381956"/>
          </a:xfrm>
        </p:grpSpPr>
        <p:sp>
          <p:nvSpPr>
            <p:cNvPr id="29" name="Oval Callout 28"/>
            <p:cNvSpPr/>
            <p:nvPr/>
          </p:nvSpPr>
          <p:spPr>
            <a:xfrm>
              <a:off x="112889" y="563040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84556" y="891702"/>
              <a:ext cx="3910643" cy="1763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Ask us what we </a:t>
              </a:r>
              <a:r>
                <a:rPr lang="en-GB" sz="2400" b="1" dirty="0" smtClean="0"/>
                <a:t>need…</a:t>
              </a:r>
              <a:endParaRPr lang="en-GB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9515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4001" y="-234388"/>
            <a:ext cx="7087812" cy="724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Responses to findings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000" y="779885"/>
            <a:ext cx="6294750" cy="387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5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7605" y="779885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Each </a:t>
            </a:r>
            <a:r>
              <a:rPr lang="en-GB" dirty="0"/>
              <a:t>table </a:t>
            </a:r>
            <a:r>
              <a:rPr lang="en-GB" dirty="0" smtClean="0"/>
              <a:t>has been allocated two </a:t>
            </a:r>
            <a:r>
              <a:rPr lang="en-GB" dirty="0"/>
              <a:t>key </a:t>
            </a:r>
            <a:r>
              <a:rPr lang="en-GB" dirty="0" smtClean="0"/>
              <a:t>findings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Discuss each one in </a:t>
            </a:r>
            <a:r>
              <a:rPr lang="en-GB" dirty="0" smtClean="0"/>
              <a:t>turn</a:t>
            </a:r>
            <a:endParaRPr lang="en-GB" dirty="0" smtClean="0"/>
          </a:p>
          <a:p>
            <a:r>
              <a:rPr lang="en-GB" dirty="0" smtClean="0"/>
              <a:t>What would we have to do to meet these challenges?</a:t>
            </a:r>
          </a:p>
          <a:p>
            <a:r>
              <a:rPr lang="en-GB" dirty="0" smtClean="0"/>
              <a:t>What actions would be needed?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List your ideas </a:t>
            </a:r>
            <a:r>
              <a:rPr lang="en-GB" b="1" dirty="0" smtClean="0"/>
              <a:t>onto </a:t>
            </a:r>
            <a:r>
              <a:rPr lang="en-GB" b="1" dirty="0" smtClean="0"/>
              <a:t>flip chart</a:t>
            </a:r>
          </a:p>
          <a:p>
            <a:pPr marL="0" indent="0">
              <a:buNone/>
            </a:pPr>
            <a:r>
              <a:rPr lang="en-GB" b="1" dirty="0" smtClean="0"/>
              <a:t>Prioritise your actions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9" name="Picture 8" descr="Screen Shot 2015-01-16 at 08.51.0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1321">
            <a:off x="6128834" y="2519110"/>
            <a:ext cx="1551389" cy="218894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986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4001" y="-203784"/>
            <a:ext cx="6934807" cy="60617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Reporting back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000" y="779885"/>
            <a:ext cx="6294750" cy="387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6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7920" y="687268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What to do first?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0779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D809D3265FB4482D12D07C3DC45A7" ma:contentTypeVersion="0" ma:contentTypeDescription="Create a new document." ma:contentTypeScope="" ma:versionID="55002ed782730a7f99494006c128c96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5760026d9a59ec6be48a99397f577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5525E9-4126-4D4B-9907-6D33285AA38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4CB19FC-11A8-48A6-9A46-45A9A64204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906F6F-F472-452B-ACA2-624D252C9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10659</TotalTime>
  <Words>390</Words>
  <Application>Microsoft Macintosh PowerPoint</Application>
  <PresentationFormat>On-screen Show (16:9)</PresentationFormat>
  <Paragraphs>77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Jisc Theme</vt:lpstr>
      <vt:lpstr>What do FE Learners say?  Dr Greg Benfield</vt:lpstr>
      <vt:lpstr>Focus Groups</vt:lpstr>
      <vt:lpstr>Focus group protocol</vt:lpstr>
      <vt:lpstr>7 Key themes</vt:lpstr>
      <vt:lpstr>        Responses to findings</vt:lpstr>
      <vt:lpstr>        Reporting back</vt:lpstr>
    </vt:vector>
  </TitlesOfParts>
  <Company>iD Factory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Greg Benfield</cp:lastModifiedBy>
  <cp:revision>447</cp:revision>
  <cp:lastPrinted>2014-10-14T15:58:37Z</cp:lastPrinted>
  <dcterms:created xsi:type="dcterms:W3CDTF">2013-10-10T15:07:08Z</dcterms:created>
  <dcterms:modified xsi:type="dcterms:W3CDTF">2015-01-16T08:53:37Z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0x010100EBED809D3265FB4482D12D07C3DC45A7</vt:lpwstr>
  </property>
  <property fmtid="{D5CDD505-2E9C-101B-9397-08002B2CF9AE}" pid="3" name="IsMyDocuments">
    <vt:bool>true</vt:bool>
  </property>
</Properties>
</file>